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1FEFF5-48E8-4D29-817B-A3F1CD4D3009}">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Lst>
        </p14:section>
        <p14:section name="Untitled Section" id="{73C72E8E-1473-46C2-A04D-8CB316B0EADE}">
          <p14:sldIdLst/>
        </p14:section>
        <p14:section name="Untitled Section" id="{FE3F1981-6886-4D5C-896C-B19624A162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p:cViewPr varScale="1">
        <p:scale>
          <a:sx n="74" d="100"/>
          <a:sy n="74" d="100"/>
        </p:scale>
        <p:origin x="117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FDC0D-3CAB-4C2C-9345-734B75CBDBD5}"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120089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FDC0D-3CAB-4C2C-9345-734B75CBDBD5}"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5115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FDC0D-3CAB-4C2C-9345-734B75CBDBD5}"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208440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FDC0D-3CAB-4C2C-9345-734B75CBDBD5}"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57905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FDC0D-3CAB-4C2C-9345-734B75CBDBD5}"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298235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FDC0D-3CAB-4C2C-9345-734B75CBDBD5}"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358122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FDC0D-3CAB-4C2C-9345-734B75CBDBD5}"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88982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FDC0D-3CAB-4C2C-9345-734B75CBDBD5}"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286183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FDC0D-3CAB-4C2C-9345-734B75CBDBD5}"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277315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FDC0D-3CAB-4C2C-9345-734B75CBDBD5}"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35603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FDC0D-3CAB-4C2C-9345-734B75CBDBD5}"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D3166-557A-4B50-85E4-EC05C47C98AF}" type="slidenum">
              <a:rPr lang="en-US" smtClean="0"/>
              <a:t>‹#›</a:t>
            </a:fld>
            <a:endParaRPr lang="en-US"/>
          </a:p>
        </p:txBody>
      </p:sp>
    </p:spTree>
    <p:extLst>
      <p:ext uri="{BB962C8B-B14F-4D97-AF65-F5344CB8AC3E}">
        <p14:creationId xmlns:p14="http://schemas.microsoft.com/office/powerpoint/2010/main" val="274778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FDC0D-3CAB-4C2C-9345-734B75CBDBD5}" type="datetimeFigureOut">
              <a:rPr lang="en-US" smtClean="0"/>
              <a:t>9/17/2021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D3166-557A-4B50-85E4-EC05C47C98AF}" type="slidenum">
              <a:rPr lang="en-US" smtClean="0"/>
              <a:t>‹#›</a:t>
            </a:fld>
            <a:endParaRPr lang="en-US"/>
          </a:p>
        </p:txBody>
      </p:sp>
    </p:spTree>
    <p:extLst>
      <p:ext uri="{BB962C8B-B14F-4D97-AF65-F5344CB8AC3E}">
        <p14:creationId xmlns:p14="http://schemas.microsoft.com/office/powerpoint/2010/main" val="276301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ocdx@ntu.edu.vn"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abc@gmail.com"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144000" cy="841375"/>
          </a:xfrm>
        </p:spPr>
        <p:txBody>
          <a:bodyPr>
            <a:noAutofit/>
          </a:bodyPr>
          <a:lstStyle/>
          <a:p>
            <a:pPr>
              <a:lnSpc>
                <a:spcPct val="150000"/>
              </a:lnSpc>
            </a:pPr>
            <a:r>
              <a:rPr lang="en-US" sz="3200" b="1" smtClean="0">
                <a:solidFill>
                  <a:srgbClr val="FF0000"/>
                </a:solidFill>
                <a:latin typeface="Times New Roman" pitchFamily="18" charset="0"/>
                <a:cs typeface="Times New Roman" pitchFamily="18" charset="0"/>
              </a:rPr>
              <a:t>HƯỚNG DẪN</a:t>
            </a:r>
            <a:br>
              <a:rPr lang="en-US" sz="3200" b="1" smtClean="0">
                <a:solidFill>
                  <a:srgbClr val="FF0000"/>
                </a:solidFill>
                <a:latin typeface="Times New Roman" pitchFamily="18" charset="0"/>
                <a:cs typeface="Times New Roman" pitchFamily="18" charset="0"/>
              </a:rPr>
            </a:br>
            <a:r>
              <a:rPr lang="en-US" sz="3200" b="1" smtClean="0">
                <a:solidFill>
                  <a:srgbClr val="FF0000"/>
                </a:solidFill>
                <a:latin typeface="Times New Roman" pitchFamily="18" charset="0"/>
                <a:cs typeface="Times New Roman" pitchFamily="18" charset="0"/>
              </a:rPr>
              <a:t>ĐĂNG KÝ SỬ DỤNG PHÒNG THÍ NGHIỆM TRỰC TUYẾN TRÊN GOOGLE TRANG TÍNH</a:t>
            </a:r>
            <a:endParaRPr lang="en-US" sz="3200" b="1" baseline="-2500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5181600" y="4876800"/>
            <a:ext cx="3962400" cy="1295400"/>
          </a:xfrm>
        </p:spPr>
        <p:txBody>
          <a:bodyPr>
            <a:noAutofit/>
          </a:bodyPr>
          <a:lstStyle/>
          <a:p>
            <a:pPr algn="l"/>
            <a:r>
              <a:rPr lang="en-US" sz="2000" err="1" smtClean="0">
                <a:solidFill>
                  <a:schemeClr val="bg1"/>
                </a:solidFill>
                <a:latin typeface="Times New Roman" panose="02020603050405020304" pitchFamily="18" charset="0"/>
                <a:cs typeface="Times New Roman" panose="02020603050405020304" pitchFamily="18" charset="0"/>
              </a:rPr>
              <a:t>Trình</a:t>
            </a:r>
            <a:r>
              <a:rPr lang="en-US" sz="2000" smtClean="0">
                <a:solidFill>
                  <a:schemeClr val="bg1"/>
                </a:solidFill>
                <a:latin typeface="Times New Roman" panose="02020603050405020304" pitchFamily="18" charset="0"/>
                <a:cs typeface="Times New Roman" panose="02020603050405020304" pitchFamily="18" charset="0"/>
              </a:rPr>
              <a:t> </a:t>
            </a:r>
            <a:r>
              <a:rPr lang="en-US" sz="2000" err="1" smtClean="0">
                <a:solidFill>
                  <a:schemeClr val="bg1"/>
                </a:solidFill>
                <a:latin typeface="Times New Roman" panose="02020603050405020304" pitchFamily="18" charset="0"/>
                <a:cs typeface="Times New Roman" panose="02020603050405020304" pitchFamily="18" charset="0"/>
              </a:rPr>
              <a:t>bày</a:t>
            </a:r>
            <a:r>
              <a:rPr lang="vi-VN" sz="2000" smtClean="0">
                <a:solidFill>
                  <a:schemeClr val="bg1"/>
                </a:solidFill>
                <a:latin typeface="Times New Roman" panose="02020603050405020304" pitchFamily="18" charset="0"/>
                <a:cs typeface="Times New Roman" panose="02020603050405020304" pitchFamily="18" charset="0"/>
              </a:rPr>
              <a:t>: Đỗ Xuân Lộc</a:t>
            </a:r>
          </a:p>
          <a:p>
            <a:pPr algn="l"/>
            <a:r>
              <a:rPr lang="vi-VN" sz="2000" smtClean="0">
                <a:solidFill>
                  <a:schemeClr val="bg1"/>
                </a:solidFill>
                <a:latin typeface="Times New Roman" panose="02020603050405020304" pitchFamily="18" charset="0"/>
                <a:cs typeface="Times New Roman" panose="02020603050405020304" pitchFamily="18" charset="0"/>
              </a:rPr>
              <a:t>Trung tâm Thí nghiệm – Thực hành</a:t>
            </a:r>
          </a:p>
          <a:p>
            <a:pPr algn="l"/>
            <a:r>
              <a:rPr lang="vi-VN" sz="2000" smtClean="0">
                <a:solidFill>
                  <a:schemeClr val="bg1"/>
                </a:solidFill>
                <a:latin typeface="Times New Roman" panose="02020603050405020304" pitchFamily="18" charset="0"/>
                <a:cs typeface="Times New Roman" panose="02020603050405020304" pitchFamily="18" charset="0"/>
              </a:rPr>
              <a:t>Trường Đại học Nha Trang</a:t>
            </a:r>
          </a:p>
          <a:p>
            <a:pPr algn="l"/>
            <a:r>
              <a:rPr lang="vi-VN" sz="2000" smtClean="0">
                <a:solidFill>
                  <a:schemeClr val="bg1"/>
                </a:solidFill>
                <a:latin typeface="Times New Roman" panose="02020603050405020304" pitchFamily="18" charset="0"/>
                <a:cs typeface="Times New Roman" panose="02020603050405020304" pitchFamily="18" charset="0"/>
              </a:rPr>
              <a:t>Email: </a:t>
            </a:r>
            <a:r>
              <a:rPr lang="vi-VN" sz="2000" smtClean="0">
                <a:solidFill>
                  <a:schemeClr val="bg1"/>
                </a:solidFill>
                <a:latin typeface="Times New Roman" panose="02020603050405020304" pitchFamily="18" charset="0"/>
                <a:cs typeface="Times New Roman" panose="02020603050405020304" pitchFamily="18" charset="0"/>
                <a:hlinkClick r:id="rId3"/>
              </a:rPr>
              <a:t>locdx@ntu.edu.vn</a:t>
            </a:r>
            <a:endParaRPr lang="vi-VN" sz="2000" smtClean="0">
              <a:solidFill>
                <a:schemeClr val="bg1"/>
              </a:solidFill>
              <a:latin typeface="Times New Roman" panose="02020603050405020304" pitchFamily="18" charset="0"/>
              <a:cs typeface="Times New Roman" panose="02020603050405020304" pitchFamily="18" charset="0"/>
            </a:endParaRPr>
          </a:p>
          <a:p>
            <a:pPr algn="l"/>
            <a:r>
              <a:rPr lang="vi-VN" sz="2000" smtClean="0">
                <a:solidFill>
                  <a:schemeClr val="bg1"/>
                </a:solidFill>
                <a:latin typeface="Times New Roman" panose="02020603050405020304" pitchFamily="18" charset="0"/>
                <a:cs typeface="Times New Roman" panose="02020603050405020304" pitchFamily="18" charset="0"/>
              </a:rPr>
              <a:t>ĐT: 0978.595711</a:t>
            </a:r>
            <a:endParaRPr lang="en-US" sz="2000">
              <a:solidFill>
                <a:schemeClr val="bg1"/>
              </a:solidFill>
              <a:latin typeface="Times New Roman" panose="02020603050405020304" pitchFamily="18" charset="0"/>
              <a:cs typeface="Times New Roman" panose="02020603050405020304" pitchFamily="18" charset="0"/>
            </a:endParaRPr>
          </a:p>
        </p:txBody>
      </p:sp>
      <p:sp>
        <p:nvSpPr>
          <p:cNvPr id="4" name="AutoShape 2" descr="Hướng dẫn sử dụng điện an toàn - Tin tức sự kiệ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148062" y="-161635"/>
            <a:ext cx="9144000" cy="6950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smtClean="0">
                <a:solidFill>
                  <a:srgbClr val="FFFF00"/>
                </a:solidFill>
                <a:latin typeface="Times New Roman" pitchFamily="18" charset="0"/>
                <a:cs typeface="Times New Roman" pitchFamily="18" charset="0"/>
              </a:rPr>
              <a:t>TRUNG TÂM THÍ NGHIỆM – THỰC HÀNH</a:t>
            </a:r>
            <a:endParaRPr lang="en-US" sz="2400" b="1" baseline="-2500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64823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1200329"/>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1.2.3.</a:t>
            </a:r>
            <a:r>
              <a:rPr lang="en-US" b="1" smtClean="0">
                <a:latin typeface="Times New Roman" panose="02020603050405020304" pitchFamily="18" charset="0"/>
                <a:cs typeface="Times New Roman" panose="02020603050405020304" pitchFamily="18" charset="0"/>
              </a:rPr>
              <a:t> Quản lý và cấp quyền chỉnh sửa nội dung thông tin đăng ký:</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14</a:t>
            </a:r>
            <a:r>
              <a:rPr lang="en-US" smtClean="0">
                <a:latin typeface="Times New Roman" panose="02020603050405020304" pitchFamily="18" charset="0"/>
                <a:cs typeface="Times New Roman" panose="02020603050405020304" pitchFamily="18" charset="0"/>
              </a:rPr>
              <a:t> – Kiểm tra lại Dải ô, khu vực muốn bảo vệ (Ví dụ: Ở  đây dòng là </a:t>
            </a:r>
            <a:r>
              <a:rPr lang="en-US" b="1" smtClean="0">
                <a:solidFill>
                  <a:srgbClr val="FF0000"/>
                </a:solidFill>
                <a:latin typeface="Times New Roman" panose="02020603050405020304" pitchFamily="18" charset="0"/>
                <a:cs typeface="Times New Roman" panose="02020603050405020304" pitchFamily="18" charset="0"/>
              </a:rPr>
              <a:t>‘18-Khu Pilot’!6.6 </a:t>
            </a:r>
            <a:r>
              <a:rPr lang="en-US" smtClean="0">
                <a:latin typeface="Times New Roman" panose="02020603050405020304" pitchFamily="18" charset="0"/>
                <a:cs typeface="Times New Roman" panose="02020603050405020304" pitchFamily="18" charset="0"/>
              </a:rPr>
              <a:t>tức là bảo vệ dòng 6 trang 18-Khu Pilot).</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15</a:t>
            </a:r>
            <a:r>
              <a:rPr lang="en-US" smtClean="0">
                <a:latin typeface="Times New Roman" panose="02020603050405020304" pitchFamily="18" charset="0"/>
                <a:cs typeface="Times New Roman" panose="02020603050405020304" pitchFamily="18" charset="0"/>
              </a:rPr>
              <a:t> – Kích                       “</a:t>
            </a:r>
            <a:r>
              <a:rPr lang="en-US" b="1" smtClean="0">
                <a:solidFill>
                  <a:srgbClr val="FF0000"/>
                </a:solidFill>
                <a:latin typeface="Times New Roman" panose="02020603050405020304" pitchFamily="18" charset="0"/>
                <a:cs typeface="Times New Roman" panose="02020603050405020304" pitchFamily="18" charset="0"/>
              </a:rPr>
              <a:t>Đặt quyền</a:t>
            </a:r>
            <a:r>
              <a:rPr lang="en-US" smtClean="0">
                <a:latin typeface="Times New Roman" panose="02020603050405020304" pitchFamily="18" charset="0"/>
                <a:cs typeface="Times New Roman" panose="02020603050405020304" pitchFamily="18" charset="0"/>
              </a:rPr>
              <a:t>”.</a:t>
            </a:r>
          </a:p>
        </p:txBody>
      </p:sp>
      <p:sp>
        <p:nvSpPr>
          <p:cNvPr id="15" name="Oval 14"/>
          <p:cNvSpPr/>
          <p:nvPr/>
        </p:nvSpPr>
        <p:spPr>
          <a:xfrm>
            <a:off x="6419641" y="4287118"/>
            <a:ext cx="822251" cy="437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5" idx="1"/>
          </p:cNvCxnSpPr>
          <p:nvPr/>
        </p:nvCxnSpPr>
        <p:spPr>
          <a:xfrm>
            <a:off x="5715000" y="3657600"/>
            <a:ext cx="825057" cy="693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81600" y="3310937"/>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10</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239000" y="3572547"/>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11</a:t>
            </a:r>
            <a:endParaRPr lang="en-US" sz="2800" b="1">
              <a:solidFill>
                <a:srgbClr val="FF0000"/>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flipH="1">
            <a:off x="324293" y="3502288"/>
            <a:ext cx="746235" cy="784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2331"/>
            <a:ext cx="9144000" cy="4385669"/>
          </a:xfrm>
          <a:prstGeom prst="rect">
            <a:avLst/>
          </a:prstGeom>
        </p:spPr>
      </p:pic>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82581" t="58639" r="5752" b="31513"/>
          <a:stretch/>
        </p:blipFill>
        <p:spPr>
          <a:xfrm>
            <a:off x="1828800" y="2064117"/>
            <a:ext cx="1143000" cy="408214"/>
          </a:xfrm>
          <a:prstGeom prst="rect">
            <a:avLst/>
          </a:prstGeom>
        </p:spPr>
      </p:pic>
      <p:sp>
        <p:nvSpPr>
          <p:cNvPr id="29" name="Oval 28"/>
          <p:cNvSpPr/>
          <p:nvPr/>
        </p:nvSpPr>
        <p:spPr>
          <a:xfrm>
            <a:off x="6309021" y="4600891"/>
            <a:ext cx="1082379" cy="437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endCxn id="29" idx="1"/>
          </p:cNvCxnSpPr>
          <p:nvPr/>
        </p:nvCxnSpPr>
        <p:spPr>
          <a:xfrm>
            <a:off x="5604380" y="3971373"/>
            <a:ext cx="863152" cy="693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57800" y="3515380"/>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14</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2" name="Oval 31"/>
          <p:cNvSpPr/>
          <p:nvPr/>
        </p:nvSpPr>
        <p:spPr>
          <a:xfrm>
            <a:off x="7491573" y="4832900"/>
            <a:ext cx="1202781"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6943713" y="5543297"/>
            <a:ext cx="676287" cy="409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19641" y="5791527"/>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15</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32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1200329"/>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1.2.3.</a:t>
            </a:r>
            <a:r>
              <a:rPr lang="en-US" b="1" smtClean="0">
                <a:latin typeface="Times New Roman" panose="02020603050405020304" pitchFamily="18" charset="0"/>
                <a:cs typeface="Times New Roman" panose="02020603050405020304" pitchFamily="18" charset="0"/>
              </a:rPr>
              <a:t> Quản lý và cấp quyền chỉnh sửa nội dung thông tin đăng ký:</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16</a:t>
            </a:r>
            <a:r>
              <a:rPr lang="en-US" smtClean="0">
                <a:latin typeface="Times New Roman" panose="02020603050405020304" pitchFamily="18" charset="0"/>
                <a:cs typeface="Times New Roman" panose="02020603050405020304" pitchFamily="18" charset="0"/>
              </a:rPr>
              <a:t> – Tùy chỉnh quyền chỉnh sửa Dải ô đã chọn. Ví dụ: Ở đây cấp quyền cho SV có địa chỉ Email: </a:t>
            </a:r>
            <a:r>
              <a:rPr lang="en-US" smtClean="0">
                <a:latin typeface="Times New Roman" panose="02020603050405020304" pitchFamily="18" charset="0"/>
                <a:cs typeface="Times New Roman" panose="02020603050405020304" pitchFamily="18" charset="0"/>
                <a:hlinkClick r:id="rId3"/>
              </a:rPr>
              <a:t>abc@gmail.com</a:t>
            </a:r>
            <a:r>
              <a:rPr lang="en-US" smtClean="0">
                <a:latin typeface="Times New Roman" panose="02020603050405020304" pitchFamily="18" charset="0"/>
                <a:cs typeface="Times New Roman" panose="02020603050405020304" pitchFamily="18" charset="0"/>
              </a:rPr>
              <a:t> được phép điền thông tin vào dòng 6, đồng nghĩa với việc tất cả người truy cập đồng cấp khác không xóa hoặc thay đổi thông tin trên dòng 6 đó:</a:t>
            </a:r>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67994" t="89466" r="4038" b="4610"/>
          <a:stretch/>
        </p:blipFill>
        <p:spPr>
          <a:xfrm>
            <a:off x="2385616" y="6364055"/>
            <a:ext cx="1415905" cy="353976"/>
          </a:xfrm>
          <a:prstGeom prst="rect">
            <a:avLst/>
          </a:prstGeom>
        </p:spPr>
      </p:pic>
      <p:grpSp>
        <p:nvGrpSpPr>
          <p:cNvPr id="18" name="Group 17"/>
          <p:cNvGrpSpPr/>
          <p:nvPr/>
        </p:nvGrpSpPr>
        <p:grpSpPr>
          <a:xfrm>
            <a:off x="39618" y="2450811"/>
            <a:ext cx="9115015" cy="3858886"/>
            <a:chOff x="7088" y="2999114"/>
            <a:chExt cx="9115015" cy="3858886"/>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 y="2999114"/>
              <a:ext cx="3269512" cy="3858886"/>
            </a:xfrm>
            <a:prstGeom prst="rect">
              <a:avLst/>
            </a:prstGeom>
            <a:ln>
              <a:solidFill>
                <a:srgbClr val="0070C0"/>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2999114"/>
              <a:ext cx="3254703" cy="3858886"/>
            </a:xfrm>
            <a:prstGeom prst="rect">
              <a:avLst/>
            </a:prstGeom>
          </p:spPr>
        </p:pic>
        <p:cxnSp>
          <p:nvCxnSpPr>
            <p:cNvPr id="7" name="Straight Arrow Connector 6"/>
            <p:cNvCxnSpPr>
              <a:stCxn id="36" idx="6"/>
            </p:cNvCxnSpPr>
            <p:nvPr/>
          </p:nvCxnSpPr>
          <p:spPr>
            <a:xfrm>
              <a:off x="3219161" y="4191000"/>
              <a:ext cx="523903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29000" y="3713947"/>
              <a:ext cx="3547730" cy="400110"/>
            </a:xfrm>
            <a:prstGeom prst="rect">
              <a:avLst/>
            </a:prstGeom>
            <a:noFill/>
          </p:spPr>
          <p:txBody>
            <a:bodyPr wrap="square" rtlCol="0">
              <a:spAutoFit/>
            </a:bodyPr>
            <a:lstStyle/>
            <a:p>
              <a:r>
                <a:rPr lang="en-US" sz="2000" b="1" smtClean="0">
                  <a:solidFill>
                    <a:srgbClr val="FF0000"/>
                  </a:solidFill>
                  <a:latin typeface="Times New Roman" panose="02020603050405020304" pitchFamily="18" charset="0"/>
                  <a:cs typeface="Times New Roman" panose="02020603050405020304" pitchFamily="18" charset="0"/>
                </a:rPr>
                <a:t>16.1</a:t>
              </a:r>
              <a:r>
                <a:rPr lang="en-US" sz="2000" b="1" smtClean="0">
                  <a:solidFill>
                    <a:srgbClr val="00B0F0"/>
                  </a:solidFill>
                  <a:latin typeface="Times New Roman" panose="02020603050405020304" pitchFamily="18" charset="0"/>
                  <a:cs typeface="Times New Roman" panose="02020603050405020304" pitchFamily="18" charset="0"/>
                </a:rPr>
                <a:t> – Kích bỏ chọn</a:t>
              </a:r>
              <a:endParaRPr lang="en-US" sz="2000" b="1">
                <a:solidFill>
                  <a:srgbClr val="00B0F0"/>
                </a:solidFill>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a:off x="1981200" y="5988947"/>
              <a:ext cx="4267200" cy="308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00300" y="5511894"/>
              <a:ext cx="3547730" cy="400110"/>
            </a:xfrm>
            <a:prstGeom prst="rect">
              <a:avLst/>
            </a:prstGeom>
            <a:noFill/>
          </p:spPr>
          <p:txBody>
            <a:bodyPr wrap="square" rtlCol="0">
              <a:spAutoFit/>
            </a:bodyPr>
            <a:lstStyle/>
            <a:p>
              <a:r>
                <a:rPr lang="en-US" sz="2000" b="1" smtClean="0">
                  <a:solidFill>
                    <a:srgbClr val="FF0000"/>
                  </a:solidFill>
                  <a:latin typeface="Times New Roman" panose="02020603050405020304" pitchFamily="18" charset="0"/>
                  <a:cs typeface="Times New Roman" panose="02020603050405020304" pitchFamily="18" charset="0"/>
                </a:rPr>
                <a:t>16.2</a:t>
              </a:r>
              <a:r>
                <a:rPr lang="en-US" sz="2000" b="1" smtClean="0">
                  <a:solidFill>
                    <a:srgbClr val="00B0F0"/>
                  </a:solidFill>
                  <a:latin typeface="Times New Roman" panose="02020603050405020304" pitchFamily="18" charset="0"/>
                  <a:cs typeface="Times New Roman" panose="02020603050405020304" pitchFamily="18" charset="0"/>
                </a:rPr>
                <a:t> – Nhập Email SV đăng ký</a:t>
              </a:r>
              <a:endParaRPr lang="en-US" sz="2000" b="1">
                <a:solidFill>
                  <a:srgbClr val="00B0F0"/>
                </a:solidFill>
                <a:latin typeface="Times New Roman" panose="02020603050405020304" pitchFamily="18" charset="0"/>
                <a:cs typeface="Times New Roman" panose="02020603050405020304" pitchFamily="18" charset="0"/>
              </a:endParaRPr>
            </a:p>
          </p:txBody>
        </p:sp>
        <p:sp>
          <p:nvSpPr>
            <p:cNvPr id="36" name="Oval 35"/>
            <p:cNvSpPr/>
            <p:nvPr/>
          </p:nvSpPr>
          <p:spPr>
            <a:xfrm>
              <a:off x="2590800" y="4019888"/>
              <a:ext cx="628361" cy="34222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480605" y="4019888"/>
              <a:ext cx="628361" cy="34222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48400" y="5833261"/>
              <a:ext cx="1219200" cy="34222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340927" y="6359465"/>
            <a:ext cx="8679606" cy="369332"/>
          </a:xfrm>
          <a:prstGeom prst="rect">
            <a:avLst/>
          </a:prstGeom>
        </p:spPr>
        <p:txBody>
          <a:bodyPr wrap="square">
            <a:spAutoFit/>
          </a:bodyPr>
          <a:lstStyle/>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17</a:t>
            </a:r>
            <a:r>
              <a:rPr lang="en-US" smtClean="0">
                <a:latin typeface="Times New Roman" panose="02020603050405020304" pitchFamily="18" charset="0"/>
                <a:cs typeface="Times New Roman" panose="02020603050405020304" pitchFamily="18" charset="0"/>
              </a:rPr>
              <a:t> – Sau đoc kích                        “</a:t>
            </a:r>
            <a:r>
              <a:rPr lang="en-US" b="1" smtClean="0">
                <a:solidFill>
                  <a:srgbClr val="FF0000"/>
                </a:solidFill>
                <a:latin typeface="Times New Roman" panose="02020603050405020304" pitchFamily="18" charset="0"/>
                <a:cs typeface="Times New Roman" panose="02020603050405020304" pitchFamily="18" charset="0"/>
              </a:rPr>
              <a:t>Đã xong</a:t>
            </a:r>
            <a:r>
              <a:rPr lang="en-US" smtClean="0">
                <a:latin typeface="Times New Roman" panose="02020603050405020304" pitchFamily="18" charset="0"/>
                <a:cs typeface="Times New Roman" panose="02020603050405020304" pitchFamily="18" charset="0"/>
              </a:rPr>
              <a:t>”.</a:t>
            </a:r>
          </a:p>
        </p:txBody>
      </p:sp>
      <p:sp>
        <p:nvSpPr>
          <p:cNvPr id="42" name="Oval 41"/>
          <p:cNvSpPr/>
          <p:nvPr/>
        </p:nvSpPr>
        <p:spPr>
          <a:xfrm>
            <a:off x="7969102" y="5747058"/>
            <a:ext cx="1050381" cy="568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7280410" y="6041643"/>
            <a:ext cx="676287" cy="409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88019" y="6309697"/>
            <a:ext cx="66545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17</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168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1200329"/>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1.2.3.</a:t>
            </a:r>
            <a:r>
              <a:rPr lang="en-US" b="1" smtClean="0">
                <a:latin typeface="Times New Roman" panose="02020603050405020304" pitchFamily="18" charset="0"/>
                <a:cs typeface="Times New Roman" panose="02020603050405020304" pitchFamily="18" charset="0"/>
              </a:rPr>
              <a:t> Quản lý và cấp quyền chỉnh sửa nội dung thông tin đăng ký:</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18</a:t>
            </a:r>
            <a:r>
              <a:rPr lang="en-US" smtClean="0">
                <a:latin typeface="Times New Roman" panose="02020603050405020304" pitchFamily="18" charset="0"/>
                <a:cs typeface="Times New Roman" panose="02020603050405020304" pitchFamily="18" charset="0"/>
              </a:rPr>
              <a:t> – Nếu muốn kiểm tra hoặc thay đổi kích                        “</a:t>
            </a:r>
            <a:r>
              <a:rPr lang="en-US" b="1" smtClean="0">
                <a:solidFill>
                  <a:srgbClr val="FF0000"/>
                </a:solidFill>
                <a:latin typeface="Times New Roman" panose="02020603050405020304" pitchFamily="18" charset="0"/>
                <a:cs typeface="Times New Roman" panose="02020603050405020304" pitchFamily="18" charset="0"/>
              </a:rPr>
              <a:t>Thay đổi quyền</a:t>
            </a:r>
            <a:r>
              <a:rPr lang="en-US" smtClean="0">
                <a:latin typeface="Times New Roman" panose="02020603050405020304" pitchFamily="18" charset="0"/>
                <a:cs typeface="Times New Roman" panose="02020603050405020304" pitchFamily="18" charset="0"/>
              </a:rPr>
              <a:t>” và thực hiện lại theo </a:t>
            </a:r>
            <a:r>
              <a:rPr lang="en-US" b="1" smtClean="0">
                <a:solidFill>
                  <a:srgbClr val="FF0000"/>
                </a:solidFill>
                <a:latin typeface="Times New Roman" panose="02020603050405020304" pitchFamily="18" charset="0"/>
                <a:cs typeface="Times New Roman" panose="02020603050405020304" pitchFamily="18" charset="0"/>
              </a:rPr>
              <a:t>16, 17 .</a:t>
            </a:r>
          </a:p>
          <a:p>
            <a:pPr marL="28575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19 </a:t>
            </a:r>
            <a:r>
              <a:rPr lang="en-US" smtClean="0">
                <a:latin typeface="Times New Roman" panose="02020603050405020304" pitchFamily="18" charset="0"/>
                <a:cs typeface="Times New Roman" panose="02020603050405020304" pitchFamily="18" charset="0"/>
              </a:rPr>
              <a:t>– Để hoàn tất kích                           </a:t>
            </a:r>
            <a:r>
              <a:rPr lang="en-US">
                <a:latin typeface="Times New Roman" panose="02020603050405020304" pitchFamily="18" charset="0"/>
                <a:cs typeface="Times New Roman" panose="02020603050405020304" pitchFamily="18" charset="0"/>
              </a:rPr>
              <a:t>“</a:t>
            </a:r>
            <a:r>
              <a:rPr lang="en-US" b="1">
                <a:solidFill>
                  <a:srgbClr val="FF0000"/>
                </a:solidFill>
                <a:latin typeface="Times New Roman" panose="02020603050405020304" pitchFamily="18" charset="0"/>
                <a:cs typeface="Times New Roman" panose="02020603050405020304" pitchFamily="18" charset="0"/>
              </a:rPr>
              <a:t>Đã xong</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 y="2509284"/>
            <a:ext cx="9144000" cy="4348716"/>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71849" t="57055" r="14818" b="35407"/>
          <a:stretch/>
        </p:blipFill>
        <p:spPr>
          <a:xfrm>
            <a:off x="5029200" y="1584622"/>
            <a:ext cx="1295400" cy="323850"/>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67994" t="89466" r="4038" b="4610"/>
          <a:stretch/>
        </p:blipFill>
        <p:spPr>
          <a:xfrm>
            <a:off x="2819400" y="2057400"/>
            <a:ext cx="1415905" cy="353976"/>
          </a:xfrm>
          <a:prstGeom prst="rect">
            <a:avLst/>
          </a:prstGeom>
        </p:spPr>
      </p:pic>
      <p:sp>
        <p:nvSpPr>
          <p:cNvPr id="23" name="Oval 22"/>
          <p:cNvSpPr/>
          <p:nvPr/>
        </p:nvSpPr>
        <p:spPr>
          <a:xfrm>
            <a:off x="6679339" y="4933697"/>
            <a:ext cx="1082379" cy="437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a:off x="7142840" y="3925202"/>
            <a:ext cx="705950" cy="976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41032" y="3464797"/>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18</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9" name="Oval 28"/>
          <p:cNvSpPr/>
          <p:nvPr/>
        </p:nvSpPr>
        <p:spPr>
          <a:xfrm>
            <a:off x="7705713" y="5334000"/>
            <a:ext cx="1057287" cy="619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V="1">
            <a:off x="7096113" y="5838472"/>
            <a:ext cx="676287" cy="409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29400" y="6029980"/>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19</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766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33400" y="1244788"/>
            <a:ext cx="8588703" cy="1200329"/>
          </a:xfrm>
          <a:prstGeom prst="rect">
            <a:avLst/>
          </a:prstGeom>
        </p:spPr>
        <p:txBody>
          <a:bodyPr wrap="square">
            <a:spAutoFit/>
          </a:bodyPr>
          <a:lstStyle/>
          <a:p>
            <a:pPr lvl="0" algn="just"/>
            <a:r>
              <a:rPr lang="en-US" b="1" smtClean="0">
                <a:latin typeface="Times New Roman" panose="02020603050405020304" pitchFamily="18" charset="0"/>
                <a:cs typeface="Times New Roman" panose="02020603050405020304" pitchFamily="18" charset="0"/>
              </a:rPr>
              <a:t>1.2.4. Xác nhận và khóa thông tin:</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20</a:t>
            </a:r>
            <a:r>
              <a:rPr lang="en-US" smtClean="0">
                <a:latin typeface="Times New Roman" panose="02020603050405020304" pitchFamily="18" charset="0"/>
                <a:cs typeface="Times New Roman" panose="02020603050405020304" pitchFamily="18" charset="0"/>
              </a:rPr>
              <a:t> – Sau khoảng thời gian nhất định (Sinh viên đã đăng ký xong), CBQLPTN kiểm tra xác nhận vào cột “</a:t>
            </a:r>
            <a:r>
              <a:rPr lang="en-US" b="1" smtClean="0">
                <a:solidFill>
                  <a:srgbClr val="FF0000"/>
                </a:solidFill>
                <a:latin typeface="Times New Roman" panose="02020603050405020304" pitchFamily="18" charset="0"/>
                <a:cs typeface="Times New Roman" panose="02020603050405020304" pitchFamily="18" charset="0"/>
              </a:rPr>
              <a:t>QLPTN xác nhận</a:t>
            </a:r>
            <a:r>
              <a:rPr lang="en-US" smtClean="0">
                <a:latin typeface="Times New Roman" panose="02020603050405020304" pitchFamily="18" charset="0"/>
                <a:cs typeface="Times New Roman" panose="02020603050405020304" pitchFamily="18" charset="0"/>
              </a:rPr>
              <a:t>” và </a:t>
            </a:r>
            <a:r>
              <a:rPr lang="en-US" b="1" smtClean="0">
                <a:solidFill>
                  <a:srgbClr val="FF0000"/>
                </a:solidFill>
                <a:latin typeface="Times New Roman" panose="02020603050405020304" pitchFamily="18" charset="0"/>
                <a:cs typeface="Times New Roman" panose="02020603050405020304" pitchFamily="18" charset="0"/>
              </a:rPr>
              <a:t>khóa quyền </a:t>
            </a:r>
            <a:r>
              <a:rPr lang="en-US" smtClean="0">
                <a:latin typeface="Times New Roman" panose="02020603050405020304" pitchFamily="18" charset="0"/>
                <a:cs typeface="Times New Roman" panose="02020603050405020304" pitchFamily="18" charset="0"/>
              </a:rPr>
              <a:t>chỉnh sửa dòng đã cấp cho Sinh viên – Tránh sửa đổi thông tin.  Kích chọn dòng Bảo vệ đã cấp cho SV</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6" y="2514600"/>
            <a:ext cx="9144000" cy="4343400"/>
          </a:xfrm>
          <a:prstGeom prst="rect">
            <a:avLst/>
          </a:prstGeom>
        </p:spPr>
      </p:pic>
      <p:sp>
        <p:nvSpPr>
          <p:cNvPr id="16" name="Oval 15"/>
          <p:cNvSpPr/>
          <p:nvPr/>
        </p:nvSpPr>
        <p:spPr>
          <a:xfrm>
            <a:off x="6172200" y="4600890"/>
            <a:ext cx="1600200" cy="656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6172200" y="2514600"/>
            <a:ext cx="609600" cy="20862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44544" y="2263789"/>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20</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6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33400" y="1244788"/>
            <a:ext cx="8588703" cy="646331"/>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1.2.4.</a:t>
            </a:r>
            <a:r>
              <a:rPr lang="en-US" b="1" smtClean="0">
                <a:latin typeface="Times New Roman" panose="02020603050405020304" pitchFamily="18" charset="0"/>
                <a:cs typeface="Times New Roman" panose="02020603050405020304" pitchFamily="18" charset="0"/>
              </a:rPr>
              <a:t> Xác nhận và khóa thông tin:</a:t>
            </a:r>
          </a:p>
          <a:p>
            <a:pPr marL="28575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21</a:t>
            </a:r>
            <a:r>
              <a:rPr lang="en-US" smtClean="0">
                <a:latin typeface="Times New Roman" panose="02020603050405020304" pitchFamily="18" charset="0"/>
                <a:cs typeface="Times New Roman" panose="02020603050405020304" pitchFamily="18" charset="0"/>
              </a:rPr>
              <a:t> – Kích chọn                         </a:t>
            </a:r>
            <a:r>
              <a:rPr lang="en-US">
                <a:latin typeface="Times New Roman" panose="02020603050405020304" pitchFamily="18" charset="0"/>
                <a:cs typeface="Times New Roman" panose="02020603050405020304" pitchFamily="18" charset="0"/>
              </a:rPr>
              <a:t>“</a:t>
            </a:r>
            <a:r>
              <a:rPr lang="en-US" b="1">
                <a:solidFill>
                  <a:srgbClr val="FF0000"/>
                </a:solidFill>
                <a:latin typeface="Times New Roman" panose="02020603050405020304" pitchFamily="18" charset="0"/>
                <a:cs typeface="Times New Roman" panose="02020603050405020304" pitchFamily="18" charset="0"/>
              </a:rPr>
              <a:t>Thay đổi quyền</a:t>
            </a:r>
            <a:r>
              <a:rPr lang="en-US" smtClean="0">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 y="2057400"/>
            <a:ext cx="9144000" cy="4800600"/>
          </a:xfrm>
          <a:prstGeom prst="rect">
            <a:avLst/>
          </a:prstGeom>
        </p:spPr>
      </p:pic>
      <p:sp>
        <p:nvSpPr>
          <p:cNvPr id="13" name="Oval 12"/>
          <p:cNvSpPr/>
          <p:nvPr/>
        </p:nvSpPr>
        <p:spPr>
          <a:xfrm>
            <a:off x="6679339" y="4724400"/>
            <a:ext cx="1082379" cy="437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142840" y="3733800"/>
            <a:ext cx="705950" cy="9764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41032" y="3276600"/>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21</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71849" t="57055" r="14818" b="35407"/>
          <a:stretch/>
        </p:blipFill>
        <p:spPr>
          <a:xfrm>
            <a:off x="2362200" y="1584672"/>
            <a:ext cx="1295400" cy="323850"/>
          </a:xfrm>
          <a:prstGeom prst="rect">
            <a:avLst/>
          </a:prstGeom>
        </p:spPr>
      </p:pic>
    </p:spTree>
    <p:extLst>
      <p:ext uri="{BB962C8B-B14F-4D97-AF65-F5344CB8AC3E}">
        <p14:creationId xmlns:p14="http://schemas.microsoft.com/office/powerpoint/2010/main" val="2814389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33400" y="1244788"/>
            <a:ext cx="8588703" cy="923330"/>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1.2.4.</a:t>
            </a:r>
            <a:r>
              <a:rPr lang="en-US" b="1" smtClean="0">
                <a:latin typeface="Times New Roman" panose="02020603050405020304" pitchFamily="18" charset="0"/>
                <a:cs typeface="Times New Roman" panose="02020603050405020304" pitchFamily="18" charset="0"/>
              </a:rPr>
              <a:t> Xác nhận và khóa thông tin:</a:t>
            </a:r>
          </a:p>
          <a:p>
            <a:pPr marL="28575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22</a:t>
            </a:r>
            <a:r>
              <a:rPr lang="en-US" smtClean="0">
                <a:latin typeface="Times New Roman" panose="02020603050405020304" pitchFamily="18" charset="0"/>
                <a:cs typeface="Times New Roman" panose="02020603050405020304" pitchFamily="18" charset="0"/>
              </a:rPr>
              <a:t> – Kích bỏ chọn .</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23 </a:t>
            </a:r>
            <a:r>
              <a:rPr lang="en-US" smtClean="0">
                <a:latin typeface="Times New Roman" panose="02020603050405020304" pitchFamily="18" charset="0"/>
                <a:cs typeface="Times New Roman" panose="02020603050405020304" pitchFamily="18" charset="0"/>
              </a:rPr>
              <a:t>– Sau đó kích                          “</a:t>
            </a:r>
            <a:r>
              <a:rPr lang="en-US" b="1" smtClean="0">
                <a:solidFill>
                  <a:srgbClr val="FF0000"/>
                </a:solidFill>
                <a:latin typeface="Times New Roman" panose="02020603050405020304" pitchFamily="18" charset="0"/>
                <a:cs typeface="Times New Roman" panose="02020603050405020304" pitchFamily="18" charset="0"/>
              </a:rPr>
              <a:t>Đã </a:t>
            </a:r>
            <a:r>
              <a:rPr lang="en-US" b="1">
                <a:solidFill>
                  <a:srgbClr val="FF0000"/>
                </a:solidFill>
                <a:latin typeface="Times New Roman" panose="02020603050405020304" pitchFamily="18" charset="0"/>
                <a:cs typeface="Times New Roman" panose="02020603050405020304" pitchFamily="18" charset="0"/>
              </a:rPr>
              <a:t>xong</a:t>
            </a:r>
            <a:r>
              <a:rPr lang="en-US" smtClean="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grpSp>
        <p:nvGrpSpPr>
          <p:cNvPr id="7" name="Group 6"/>
          <p:cNvGrpSpPr/>
          <p:nvPr/>
        </p:nvGrpSpPr>
        <p:grpSpPr>
          <a:xfrm>
            <a:off x="-12405" y="2342949"/>
            <a:ext cx="9164803" cy="4515051"/>
            <a:chOff x="-20803" y="2057400"/>
            <a:chExt cx="9164803" cy="4819851"/>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493"/>
            <a:stretch/>
          </p:blipFill>
          <p:spPr>
            <a:xfrm>
              <a:off x="-20803" y="2076651"/>
              <a:ext cx="3657600" cy="480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0" y="2057400"/>
              <a:ext cx="4000500" cy="4811233"/>
            </a:xfrm>
            <a:prstGeom prst="rect">
              <a:avLst/>
            </a:prstGeom>
          </p:spPr>
        </p:pic>
        <p:cxnSp>
          <p:nvCxnSpPr>
            <p:cNvPr id="20" name="Straight Arrow Connector 19"/>
            <p:cNvCxnSpPr>
              <a:stCxn id="24" idx="6"/>
            </p:cNvCxnSpPr>
            <p:nvPr/>
          </p:nvCxnSpPr>
          <p:spPr>
            <a:xfrm>
              <a:off x="3581400" y="3534866"/>
              <a:ext cx="486642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96590" y="3047745"/>
              <a:ext cx="3547730" cy="427120"/>
            </a:xfrm>
            <a:prstGeom prst="rect">
              <a:avLst/>
            </a:prstGeom>
            <a:noFill/>
          </p:spPr>
          <p:txBody>
            <a:bodyPr wrap="square" rtlCol="0">
              <a:spAutoFit/>
            </a:bodyPr>
            <a:lstStyle/>
            <a:p>
              <a:r>
                <a:rPr lang="en-US" sz="2000" b="1" smtClean="0">
                  <a:solidFill>
                    <a:srgbClr val="FF0000"/>
                  </a:solidFill>
                  <a:latin typeface="Times New Roman" panose="02020603050405020304" pitchFamily="18" charset="0"/>
                  <a:cs typeface="Times New Roman" panose="02020603050405020304" pitchFamily="18" charset="0"/>
                </a:rPr>
                <a:t>22</a:t>
              </a:r>
              <a:r>
                <a:rPr lang="en-US" sz="2000" b="1" smtClean="0">
                  <a:solidFill>
                    <a:srgbClr val="00B0F0"/>
                  </a:solidFill>
                  <a:latin typeface="Times New Roman" panose="02020603050405020304" pitchFamily="18" charset="0"/>
                  <a:cs typeface="Times New Roman" panose="02020603050405020304" pitchFamily="18" charset="0"/>
                </a:rPr>
                <a:t> – </a:t>
              </a:r>
              <a:r>
                <a:rPr lang="en-US" sz="2000" b="1" smtClean="0">
                  <a:solidFill>
                    <a:srgbClr val="FF0000"/>
                  </a:solidFill>
                  <a:latin typeface="Times New Roman" panose="02020603050405020304" pitchFamily="18" charset="0"/>
                  <a:cs typeface="Times New Roman" panose="02020603050405020304" pitchFamily="18" charset="0"/>
                </a:rPr>
                <a:t>Kích bỏ chọn</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4" name="Oval 23"/>
            <p:cNvSpPr/>
            <p:nvPr/>
          </p:nvSpPr>
          <p:spPr>
            <a:xfrm>
              <a:off x="2953039" y="3363754"/>
              <a:ext cx="628361" cy="34222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447829" y="3363754"/>
              <a:ext cx="628361" cy="342224"/>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922638" y="6172200"/>
              <a:ext cx="1050381" cy="5682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7239000" y="6466785"/>
              <a:ext cx="671233" cy="102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743598" y="6205175"/>
              <a:ext cx="665450" cy="558541"/>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23</a:t>
              </a:r>
              <a:endParaRPr lang="en-US" sz="2800" b="1">
                <a:solidFill>
                  <a:srgbClr val="FF0000"/>
                </a:solidFill>
                <a:latin typeface="Times New Roman" panose="02020603050405020304" pitchFamily="18" charset="0"/>
                <a:cs typeface="Times New Roman" panose="02020603050405020304" pitchFamily="18" charset="0"/>
              </a:endParaRPr>
            </a:p>
          </p:txBody>
        </p:sp>
      </p:grpSp>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67994" t="89466" r="4038" b="4610"/>
          <a:stretch/>
        </p:blipFill>
        <p:spPr>
          <a:xfrm>
            <a:off x="2438400" y="1787575"/>
            <a:ext cx="1415905" cy="353976"/>
          </a:xfrm>
          <a:prstGeom prst="rect">
            <a:avLst/>
          </a:prstGeom>
        </p:spPr>
      </p:pic>
    </p:spTree>
    <p:extLst>
      <p:ext uri="{BB962C8B-B14F-4D97-AF65-F5344CB8AC3E}">
        <p14:creationId xmlns:p14="http://schemas.microsoft.com/office/powerpoint/2010/main" val="2865540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33400" y="1244788"/>
            <a:ext cx="8588703" cy="646331"/>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1.2.4.</a:t>
            </a:r>
            <a:r>
              <a:rPr lang="en-US" b="1" smtClean="0">
                <a:latin typeface="Times New Roman" panose="02020603050405020304" pitchFamily="18" charset="0"/>
                <a:cs typeface="Times New Roman" panose="02020603050405020304" pitchFamily="18" charset="0"/>
              </a:rPr>
              <a:t> Xác nhận và khóa thông tin:</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24 </a:t>
            </a:r>
            <a:r>
              <a:rPr lang="en-US" smtClean="0">
                <a:latin typeface="Times New Roman" panose="02020603050405020304" pitchFamily="18" charset="0"/>
                <a:cs typeface="Times New Roman" panose="02020603050405020304" pitchFamily="18" charset="0"/>
              </a:rPr>
              <a:t>– Cuối cùng  </a:t>
            </a:r>
            <a:r>
              <a:rPr lang="en-US">
                <a:latin typeface="Times New Roman" panose="02020603050405020304" pitchFamily="18" charset="0"/>
                <a:cs typeface="Times New Roman" panose="02020603050405020304" pitchFamily="18" charset="0"/>
              </a:rPr>
              <a:t>kích                        “</a:t>
            </a:r>
            <a:r>
              <a:rPr lang="en-US" b="1">
                <a:solidFill>
                  <a:srgbClr val="FF0000"/>
                </a:solidFill>
                <a:latin typeface="Times New Roman" panose="02020603050405020304" pitchFamily="18" charset="0"/>
                <a:cs typeface="Times New Roman" panose="02020603050405020304" pitchFamily="18" charset="0"/>
              </a:rPr>
              <a:t>Đã xong</a:t>
            </a:r>
            <a:r>
              <a:rPr lang="en-US" smtClean="0">
                <a:latin typeface="Times New Roman" panose="02020603050405020304" pitchFamily="18" charset="0"/>
                <a:cs typeface="Times New Roman" panose="02020603050405020304" pitchFamily="18" charset="0"/>
              </a:rPr>
              <a:t>” thêm lần nữa để hoàn tất.</a:t>
            </a:r>
            <a:endParaRPr lang="en-US">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67994" t="89466" r="4038" b="4610"/>
          <a:stretch/>
        </p:blipFill>
        <p:spPr>
          <a:xfrm>
            <a:off x="2873447" y="1524000"/>
            <a:ext cx="1415905" cy="35397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0" y="1988335"/>
            <a:ext cx="9144000" cy="4869665"/>
          </a:xfrm>
          <a:prstGeom prst="rect">
            <a:avLst/>
          </a:prstGeom>
        </p:spPr>
      </p:pic>
      <p:sp>
        <p:nvSpPr>
          <p:cNvPr id="17" name="Oval 16"/>
          <p:cNvSpPr/>
          <p:nvPr/>
        </p:nvSpPr>
        <p:spPr>
          <a:xfrm>
            <a:off x="8229601" y="3991329"/>
            <a:ext cx="6858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6096000" y="2286000"/>
            <a:ext cx="2352687" cy="1615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74" y="1975782"/>
            <a:ext cx="1066651"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24</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433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33400" y="1244788"/>
            <a:ext cx="8588703" cy="646331"/>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1.2.4.</a:t>
            </a:r>
            <a:r>
              <a:rPr lang="en-US" b="1" smtClean="0">
                <a:latin typeface="Times New Roman" panose="02020603050405020304" pitchFamily="18" charset="0"/>
                <a:cs typeface="Times New Roman" panose="02020603050405020304" pitchFamily="18" charset="0"/>
              </a:rPr>
              <a:t> Xác nhận và khóa thông tin:</a:t>
            </a:r>
          </a:p>
          <a:p>
            <a:pPr lvl="0" algn="just"/>
            <a:r>
              <a:rPr lang="en-US" smtClean="0">
                <a:latin typeface="Times New Roman" panose="02020603050405020304" pitchFamily="18" charset="0"/>
                <a:cs typeface="Times New Roman" panose="02020603050405020304" pitchFamily="18" charset="0"/>
              </a:rPr>
              <a:t>Màn hình kết thúc: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1" y="1891119"/>
            <a:ext cx="9144000" cy="4966881"/>
          </a:xfrm>
          <a:prstGeom prst="rect">
            <a:avLst/>
          </a:prstGeom>
        </p:spPr>
      </p:pic>
    </p:spTree>
    <p:extLst>
      <p:ext uri="{BB962C8B-B14F-4D97-AF65-F5344CB8AC3E}">
        <p14:creationId xmlns:p14="http://schemas.microsoft.com/office/powerpoint/2010/main" val="1512318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990599" y="0"/>
            <a:ext cx="8132597" cy="596153"/>
          </a:xfrm>
        </p:spPr>
        <p:txBody>
          <a:bodyPr>
            <a:noAutofit/>
          </a:bodyPr>
          <a:lstStyle/>
          <a:p>
            <a:r>
              <a:rPr lang="vi-VN" sz="3200" b="1">
                <a:solidFill>
                  <a:srgbClr val="FF0000"/>
                </a:solidFill>
              </a:rPr>
              <a:t>Phần </a:t>
            </a:r>
            <a:r>
              <a:rPr lang="en-US" sz="3200" b="1" smtClean="0">
                <a:solidFill>
                  <a:srgbClr val="FF0000"/>
                </a:solidFill>
              </a:rPr>
              <a:t>2</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SINH VIÊN/HỌC VIÊN</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603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1004964" y="228600"/>
            <a:ext cx="8132597" cy="596153"/>
          </a:xfrm>
        </p:spPr>
        <p:txBody>
          <a:bodyPr>
            <a:noAutofit/>
          </a:bodyPr>
          <a:lstStyle/>
          <a:p>
            <a:r>
              <a:rPr lang="vi-VN" sz="3200" b="1">
                <a:solidFill>
                  <a:srgbClr val="FF0000"/>
                </a:solidFill>
              </a:rPr>
              <a:t>Phần </a:t>
            </a:r>
            <a:r>
              <a:rPr lang="en-US" sz="3200" b="1">
                <a:solidFill>
                  <a:srgbClr val="FF0000"/>
                </a:solidFill>
              </a:rPr>
              <a:t>3</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TRÌNH TỰ ĐĂNG KÝ SỬ DỤNG PTN ĐỐI VỚI SINH VIÊN/HỌC VIÊN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1066800"/>
            <a:ext cx="9122103" cy="5816977"/>
          </a:xfrm>
          <a:prstGeom prst="rect">
            <a:avLst/>
          </a:prstGeom>
        </p:spPr>
        <p:txBody>
          <a:bodyPr wrap="square">
            <a:spAutoFit/>
          </a:bodyPr>
          <a:lstStyle/>
          <a:p>
            <a:pPr algn="ctr" fontAlgn="base"/>
            <a:r>
              <a:rPr lang="en-US" sz="2400" b="1">
                <a:latin typeface="Times New Roman" panose="02020603050405020304" pitchFamily="18" charset="0"/>
                <a:cs typeface="Times New Roman" panose="02020603050405020304" pitchFamily="18" charset="0"/>
              </a:rPr>
              <a:t>THÔNG BÁO ĐĂNG KÝ SỬ DỤNG PHÒNG THÍ NGHIỆM TRỰC TUYẾN</a:t>
            </a:r>
            <a:endParaRPr lang="en-US" sz="2400">
              <a:latin typeface="Times New Roman" panose="02020603050405020304" pitchFamily="18" charset="0"/>
              <a:cs typeface="Times New Roman" panose="02020603050405020304" pitchFamily="18" charset="0"/>
            </a:endParaRPr>
          </a:p>
          <a:p>
            <a:pPr algn="just" fontAlgn="base">
              <a:lnSpc>
                <a:spcPct val="150000"/>
              </a:lnSpc>
            </a:pPr>
            <a:r>
              <a:rPr lang="en-US" sz="2400" smtClean="0">
                <a:latin typeface="Times New Roman" panose="02020603050405020304" pitchFamily="18" charset="0"/>
                <a:cs typeface="Times New Roman" panose="02020603050405020304" pitchFamily="18" charset="0"/>
              </a:rPr>
              <a:t>        Trung </a:t>
            </a:r>
            <a:r>
              <a:rPr lang="en-US" sz="2400">
                <a:latin typeface="Times New Roman" panose="02020603050405020304" pitchFamily="18" charset="0"/>
                <a:cs typeface="Times New Roman" panose="02020603050405020304" pitchFamily="18" charset="0"/>
              </a:rPr>
              <a:t>tâm Thí nghiệm - Thực hành thông báo đăng ký sử dụng phòng thí nghiệm trực tuyến tại tiện ích Google bảng tính dành cho Sinh viên/Học viên Trường Đại học Nha Trang:</a:t>
            </a:r>
          </a:p>
          <a:p>
            <a:pPr algn="just" fontAlgn="base">
              <a:lnSpc>
                <a:spcPct val="150000"/>
              </a:lnSpc>
            </a:pPr>
            <a:r>
              <a:rPr lang="en-US" sz="2400" b="1" smtClean="0">
                <a:latin typeface="Times New Roman" panose="02020603050405020304" pitchFamily="18" charset="0"/>
                <a:cs typeface="Times New Roman" panose="02020603050405020304" pitchFamily="18" charset="0"/>
              </a:rPr>
              <a:t>       1</a:t>
            </a:r>
            <a:r>
              <a:rPr lang="en-US" sz="2400" b="1">
                <a:latin typeface="Times New Roman" panose="02020603050405020304" pitchFamily="18" charset="0"/>
                <a:cs typeface="Times New Roman" panose="02020603050405020304" pitchFamily="18" charset="0"/>
              </a:rPr>
              <a:t>. Bước 1</a:t>
            </a:r>
            <a:r>
              <a:rPr lang="en-US" sz="2400">
                <a:latin typeface="Times New Roman" panose="02020603050405020304" pitchFamily="18" charset="0"/>
                <a:cs typeface="Times New Roman" panose="02020603050405020304" pitchFamily="18" charset="0"/>
              </a:rPr>
              <a:t>: SV/HV có nguyện vọng đăng ký sử dụng PTN nghiệm nào thì liên hệ trực tiếp hoặc gửi Email đến cán bộ quản lý phòng thí nghiệm đó để được cấp quyền truy cập trang đăng ký.</a:t>
            </a:r>
          </a:p>
          <a:p>
            <a:pPr algn="just" fontAlgn="base">
              <a:lnSpc>
                <a:spcPct val="150000"/>
              </a:lnSpc>
            </a:pPr>
            <a:r>
              <a:rPr lang="en-US" sz="2400" b="1" smtClean="0">
                <a:latin typeface="Times New Roman" panose="02020603050405020304" pitchFamily="18" charset="0"/>
                <a:cs typeface="Times New Roman" panose="02020603050405020304" pitchFamily="18" charset="0"/>
              </a:rPr>
              <a:t>       2</a:t>
            </a:r>
            <a:r>
              <a:rPr lang="en-US" sz="2400" b="1">
                <a:latin typeface="Times New Roman" panose="02020603050405020304" pitchFamily="18" charset="0"/>
                <a:cs typeface="Times New Roman" panose="02020603050405020304" pitchFamily="18" charset="0"/>
              </a:rPr>
              <a:t>. Bước 2</a:t>
            </a:r>
            <a:r>
              <a:rPr lang="en-US" sz="2400">
                <a:latin typeface="Times New Roman" panose="02020603050405020304" pitchFamily="18" charset="0"/>
                <a:cs typeface="Times New Roman" panose="02020603050405020304" pitchFamily="18" charset="0"/>
              </a:rPr>
              <a:t>: Điền đầy đủ thông tin vào đúng tên phòng thí nghiệm đăng ký sử dụng </a:t>
            </a:r>
            <a:r>
              <a:rPr lang="en-US" sz="2400" i="1">
                <a:latin typeface="Times New Roman" panose="02020603050405020304" pitchFamily="18" charset="0"/>
                <a:cs typeface="Times New Roman" panose="02020603050405020304" pitchFamily="18" charset="0"/>
              </a:rPr>
              <a:t>(sau khi đã được cấp quyền truy cập trang đăng ký).</a:t>
            </a:r>
            <a:endParaRPr lang="en-US" sz="2400">
              <a:latin typeface="Times New Roman" panose="02020603050405020304" pitchFamily="18" charset="0"/>
              <a:cs typeface="Times New Roman" panose="02020603050405020304" pitchFamily="18" charset="0"/>
            </a:endParaRPr>
          </a:p>
          <a:p>
            <a:pPr algn="just" fontAlgn="base">
              <a:lnSpc>
                <a:spcPct val="150000"/>
              </a:lnSpc>
            </a:pPr>
            <a:r>
              <a:rPr lang="en-US" sz="2400" b="1" smtClean="0">
                <a:latin typeface="Times New Roman" panose="02020603050405020304" pitchFamily="18" charset="0"/>
                <a:cs typeface="Times New Roman" panose="02020603050405020304" pitchFamily="18" charset="0"/>
              </a:rPr>
              <a:t>       3</a:t>
            </a:r>
            <a:r>
              <a:rPr lang="en-US" sz="2400" b="1">
                <a:latin typeface="Times New Roman" panose="02020603050405020304" pitchFamily="18" charset="0"/>
                <a:cs typeface="Times New Roman" panose="02020603050405020304" pitchFamily="18" charset="0"/>
              </a:rPr>
              <a:t>. Bước 3</a:t>
            </a:r>
            <a:r>
              <a:rPr lang="en-US" sz="2400">
                <a:latin typeface="Times New Roman" panose="02020603050405020304" pitchFamily="18" charset="0"/>
                <a:cs typeface="Times New Roman" panose="02020603050405020304" pitchFamily="18" charset="0"/>
              </a:rPr>
              <a:t>: CB QLPTN xác nhận.</a:t>
            </a:r>
          </a:p>
        </p:txBody>
      </p:sp>
    </p:spTree>
    <p:extLst>
      <p:ext uri="{BB962C8B-B14F-4D97-AF65-F5344CB8AC3E}">
        <p14:creationId xmlns:p14="http://schemas.microsoft.com/office/powerpoint/2010/main" val="404988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828800" y="609600"/>
            <a:ext cx="6324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noFill/>
            </a:endParaRPr>
          </a:p>
        </p:txBody>
      </p:sp>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1.1. </a:t>
            </a:r>
            <a:r>
              <a:rPr lang="en-US" sz="2400" b="1" err="1" smtClean="0">
                <a:solidFill>
                  <a:srgbClr val="C00000"/>
                </a:solidFill>
                <a:latin typeface="Times New Roman" panose="02020603050405020304" pitchFamily="18" charset="0"/>
                <a:cs typeface="Times New Roman" panose="02020603050405020304" pitchFamily="18" charset="0"/>
              </a:rPr>
              <a:t>Truy</a:t>
            </a:r>
            <a:r>
              <a:rPr lang="en-US" sz="2400" b="1" smtClean="0">
                <a:solidFill>
                  <a:srgbClr val="C00000"/>
                </a:solidFill>
                <a:latin typeface="Times New Roman" panose="02020603050405020304" pitchFamily="18" charset="0"/>
                <a:cs typeface="Times New Roman" panose="02020603050405020304" pitchFamily="18" charset="0"/>
              </a:rPr>
              <a:t> </a:t>
            </a:r>
            <a:r>
              <a:rPr lang="en-US" sz="2400" b="1" err="1" smtClean="0">
                <a:solidFill>
                  <a:srgbClr val="C00000"/>
                </a:solidFill>
                <a:latin typeface="Times New Roman" panose="02020603050405020304" pitchFamily="18" charset="0"/>
                <a:cs typeface="Times New Roman" panose="02020603050405020304" pitchFamily="18" charset="0"/>
              </a:rPr>
              <a:t>cập</a:t>
            </a:r>
            <a:r>
              <a:rPr lang="en-US" sz="2400" b="1">
                <a:solidFill>
                  <a:srgbClr val="C00000"/>
                </a:solidFill>
                <a:latin typeface="Times New Roman" panose="02020603050405020304" pitchFamily="18" charset="0"/>
                <a:cs typeface="Times New Roman" panose="02020603050405020304" pitchFamily="18" charset="0"/>
              </a:rPr>
              <a:t> </a:t>
            </a:r>
            <a:r>
              <a:rPr lang="en-US" sz="2400" b="1" err="1" smtClean="0">
                <a:solidFill>
                  <a:srgbClr val="C00000"/>
                </a:solidFill>
                <a:latin typeface="Times New Roman" panose="02020603050405020304" pitchFamily="18" charset="0"/>
                <a:cs typeface="Times New Roman" panose="02020603050405020304" pitchFamily="18" charset="0"/>
              </a:rPr>
              <a:t>ứng</a:t>
            </a:r>
            <a:r>
              <a:rPr lang="en-US" sz="2400" b="1" smtClean="0">
                <a:solidFill>
                  <a:srgbClr val="C00000"/>
                </a:solidFill>
                <a:latin typeface="Times New Roman" panose="02020603050405020304" pitchFamily="18" charset="0"/>
                <a:cs typeface="Times New Roman" panose="02020603050405020304" pitchFamily="18" charset="0"/>
              </a:rPr>
              <a:t> </a:t>
            </a:r>
            <a:r>
              <a:rPr lang="en-US" sz="2400" b="1" err="1" smtClean="0">
                <a:solidFill>
                  <a:srgbClr val="C00000"/>
                </a:solidFill>
                <a:latin typeface="Times New Roman" panose="02020603050405020304" pitchFamily="18" charset="0"/>
                <a:cs typeface="Times New Roman" panose="02020603050405020304" pitchFamily="18" charset="0"/>
              </a:rPr>
              <a:t>dụng</a:t>
            </a:r>
            <a:r>
              <a:rPr lang="en-US" sz="2400" b="1" smtClean="0">
                <a:solidFill>
                  <a:srgbClr val="C00000"/>
                </a:solidFill>
                <a:latin typeface="Times New Roman" panose="02020603050405020304" pitchFamily="18" charset="0"/>
                <a:cs typeface="Times New Roman" panose="02020603050405020304" pitchFamily="18" charset="0"/>
              </a:rPr>
              <a:t> Google </a:t>
            </a:r>
            <a:r>
              <a:rPr lang="en-US" sz="2400" b="1" err="1" smtClean="0">
                <a:solidFill>
                  <a:srgbClr val="C00000"/>
                </a:solidFill>
                <a:latin typeface="Times New Roman" panose="02020603050405020304" pitchFamily="18" charset="0"/>
                <a:cs typeface="Times New Roman" panose="02020603050405020304" pitchFamily="18" charset="0"/>
              </a:rPr>
              <a:t>Trang</a:t>
            </a:r>
            <a:r>
              <a:rPr lang="en-US" sz="2400" b="1" smtClean="0">
                <a:solidFill>
                  <a:srgbClr val="C00000"/>
                </a:solidFill>
                <a:latin typeface="Times New Roman" panose="02020603050405020304" pitchFamily="18" charset="0"/>
                <a:cs typeface="Times New Roman" panose="02020603050405020304" pitchFamily="18" charset="0"/>
              </a:rPr>
              <a:t>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152400" y="119169"/>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1161778"/>
            <a:ext cx="9144000" cy="830997"/>
          </a:xfrm>
          <a:prstGeom prst="rect">
            <a:avLst/>
          </a:prstGeom>
          <a:noFill/>
        </p:spPr>
        <p:txBody>
          <a:bodyPr wrap="square" rtlCol="0">
            <a:spAutoFit/>
          </a:bodyPr>
          <a:lstStyle/>
          <a:p>
            <a:pPr lvl="0" algn="just"/>
            <a:r>
              <a:rPr lang="en-US" sz="2400"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 Bước 1</a:t>
            </a:r>
            <a:r>
              <a:rPr lang="en-US" sz="2400" smtClean="0">
                <a:latin typeface="Times New Roman" panose="02020603050405020304" pitchFamily="18" charset="0"/>
                <a:cs typeface="Times New Roman" panose="02020603050405020304" pitchFamily="18" charset="0"/>
              </a:rPr>
              <a:t>: Đăng </a:t>
            </a:r>
            <a:r>
              <a:rPr lang="en-US" sz="2400" err="1" smtClean="0">
                <a:latin typeface="Times New Roman" panose="02020603050405020304" pitchFamily="18" charset="0"/>
                <a:cs typeface="Times New Roman" panose="02020603050405020304" pitchFamily="18" charset="0"/>
              </a:rPr>
              <a:t>nhập</a:t>
            </a:r>
            <a:r>
              <a:rPr lang="en-US" sz="2400" smtClean="0">
                <a:latin typeface="Times New Roman" panose="02020603050405020304" pitchFamily="18" charset="0"/>
                <a:cs typeface="Times New Roman" panose="02020603050405020304" pitchFamily="18" charset="0"/>
              </a:rPr>
              <a:t> Email (</a:t>
            </a:r>
            <a:r>
              <a:rPr lang="en-US" sz="2400" err="1" smtClean="0">
                <a:latin typeface="Times New Roman" panose="02020603050405020304" pitchFamily="18" charset="0"/>
                <a:cs typeface="Times New Roman" panose="02020603050405020304" pitchFamily="18" charset="0"/>
              </a:rPr>
              <a:t>có</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đuôi</a:t>
            </a:r>
            <a:r>
              <a:rPr lang="en-US" sz="2400" smtClean="0">
                <a:latin typeface="Times New Roman" panose="02020603050405020304" pitchFamily="18" charset="0"/>
                <a:cs typeface="Times New Roman" panose="02020603050405020304" pitchFamily="18" charset="0"/>
              </a:rPr>
              <a:t> @ntu.edu.vn) </a:t>
            </a:r>
            <a:r>
              <a:rPr lang="en-US" sz="2400" err="1" smtClean="0">
                <a:latin typeface="Times New Roman" panose="02020603050405020304" pitchFamily="18" charset="0"/>
                <a:cs typeface="Times New Roman" panose="02020603050405020304" pitchFamily="18" charset="0"/>
              </a:rPr>
              <a:t>đã</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được</a:t>
            </a:r>
            <a:r>
              <a:rPr lang="en-US" sz="2400" smtClean="0">
                <a:latin typeface="Times New Roman" panose="02020603050405020304" pitchFamily="18" charset="0"/>
                <a:cs typeface="Times New Roman" panose="02020603050405020304" pitchFamily="18" charset="0"/>
              </a:rPr>
              <a:t> chia </a:t>
            </a:r>
            <a:r>
              <a:rPr lang="en-US" sz="2400" err="1" smtClean="0">
                <a:latin typeface="Times New Roman" panose="02020603050405020304" pitchFamily="18" charset="0"/>
                <a:cs typeface="Times New Roman" panose="02020603050405020304" pitchFamily="18" charset="0"/>
              </a:rPr>
              <a:t>sẻ</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trang</a:t>
            </a:r>
            <a:r>
              <a:rPr lang="en-US" sz="2400" smtClean="0">
                <a:latin typeface="Times New Roman" panose="02020603050405020304" pitchFamily="18" charset="0"/>
                <a:cs typeface="Times New Roman" panose="02020603050405020304" pitchFamily="18" charset="0"/>
              </a:rPr>
              <a:t> “SV/HV </a:t>
            </a:r>
            <a:r>
              <a:rPr lang="en-US" sz="2400" err="1" smtClean="0">
                <a:latin typeface="Times New Roman" panose="02020603050405020304" pitchFamily="18" charset="0"/>
                <a:cs typeface="Times New Roman" panose="02020603050405020304" pitchFamily="18" charset="0"/>
              </a:rPr>
              <a:t>đăng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ký</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sử</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dụng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phòng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thí</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nghiệm</a:t>
            </a:r>
            <a:r>
              <a:rPr lang="en-US" sz="2400" smtClean="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000" t="26738" r="20000" b="27979"/>
          <a:stretch/>
        </p:blipFill>
        <p:spPr>
          <a:xfrm>
            <a:off x="215935" y="4038600"/>
            <a:ext cx="469866" cy="46986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952"/>
          <a:stretch/>
        </p:blipFill>
        <p:spPr>
          <a:xfrm>
            <a:off x="5360112" y="2058242"/>
            <a:ext cx="3798065" cy="482031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2724" b="10932"/>
          <a:stretch/>
        </p:blipFill>
        <p:spPr>
          <a:xfrm>
            <a:off x="116879" y="6060479"/>
            <a:ext cx="797521" cy="797521"/>
          </a:xfrm>
          <a:prstGeom prst="rect">
            <a:avLst/>
          </a:prstGeom>
        </p:spPr>
      </p:pic>
      <p:sp>
        <p:nvSpPr>
          <p:cNvPr id="11" name="TextBox 10"/>
          <p:cNvSpPr txBox="1"/>
          <p:nvPr/>
        </p:nvSpPr>
        <p:spPr>
          <a:xfrm>
            <a:off x="25206" y="1876976"/>
            <a:ext cx="5124789" cy="5262979"/>
          </a:xfrm>
          <a:prstGeom prst="rect">
            <a:avLst/>
          </a:prstGeom>
          <a:noFill/>
        </p:spPr>
        <p:txBody>
          <a:bodyPr wrap="square" rtlCol="0">
            <a:spAutoFit/>
          </a:bodyPr>
          <a:lstStyle/>
          <a:p>
            <a:pPr lvl="0" algn="just"/>
            <a:r>
              <a:rPr lang="en-US" sz="2400" smtClean="0">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 Bước 2</a:t>
            </a:r>
            <a:r>
              <a:rPr lang="en-US" sz="2400" smtClean="0">
                <a:latin typeface="Times New Roman" panose="02020603050405020304" pitchFamily="18" charset="0"/>
                <a:cs typeface="Times New Roman" panose="02020603050405020304" pitchFamily="18" charset="0"/>
              </a:rPr>
              <a:t>: Truy </a:t>
            </a:r>
            <a:r>
              <a:rPr lang="en-US" sz="2400" err="1" smtClean="0">
                <a:latin typeface="Times New Roman" panose="02020603050405020304" pitchFamily="18" charset="0"/>
                <a:cs typeface="Times New Roman" panose="02020603050405020304" pitchFamily="18" charset="0"/>
              </a:rPr>
              <a:t>cập</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trang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tính</a:t>
            </a:r>
            <a:r>
              <a:rPr lang="en-US" sz="2400" smtClean="0">
                <a:latin typeface="Times New Roman" panose="02020603050405020304" pitchFamily="18" charset="0"/>
                <a:cs typeface="Times New Roman" panose="02020603050405020304" pitchFamily="18" charset="0"/>
              </a:rPr>
              <a:t>:</a:t>
            </a:r>
          </a:p>
          <a:p>
            <a:pPr lvl="0" algn="just"/>
            <a:r>
              <a:rPr lang="en-US" sz="2400" smtClean="0">
                <a:latin typeface="Times New Roman" panose="02020603050405020304" pitchFamily="18" charset="0"/>
                <a:cs typeface="Times New Roman" panose="02020603050405020304" pitchFamily="18" charset="0"/>
              </a:rPr>
              <a:t>        + Cách 1: Vào trực tiếp mail đã được chia sẻ link.</a:t>
            </a:r>
          </a:p>
          <a:p>
            <a:pPr lvl="0" algn="just"/>
            <a:r>
              <a:rPr lang="en-US" sz="2400" smtClean="0">
                <a:latin typeface="Times New Roman" panose="02020603050405020304" pitchFamily="18" charset="0"/>
                <a:cs typeface="Times New Roman" panose="02020603050405020304" pitchFamily="18" charset="0"/>
              </a:rPr>
              <a:t>        + Cách 2: Theo trình tự:</a:t>
            </a:r>
          </a:p>
          <a:p>
            <a:pPr lvl="0" algn="just">
              <a:lnSpc>
                <a:spcPct val="150000"/>
              </a:lnSpc>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1</a:t>
            </a:r>
            <a:r>
              <a:rPr lang="en-US" sz="2400" smtClean="0">
                <a:latin typeface="Times New Roman" panose="02020603050405020304" pitchFamily="18" charset="0"/>
                <a:cs typeface="Times New Roman" panose="02020603050405020304" pitchFamily="18" charset="0"/>
              </a:rPr>
              <a:t> - </a:t>
            </a:r>
            <a:r>
              <a:rPr lang="en-US" sz="2400" err="1" smtClean="0">
                <a:latin typeface="Times New Roman" panose="02020603050405020304" pitchFamily="18" charset="0"/>
                <a:cs typeface="Times New Roman" panose="02020603050405020304" pitchFamily="18" charset="0"/>
              </a:rPr>
              <a:t>Đưa</a:t>
            </a:r>
            <a:r>
              <a:rPr lang="en-US" sz="2400" smtClean="0">
                <a:latin typeface="Times New Roman" panose="02020603050405020304" pitchFamily="18" charset="0"/>
                <a:cs typeface="Times New Roman" panose="02020603050405020304" pitchFamily="18" charset="0"/>
              </a:rPr>
              <a:t> con </a:t>
            </a:r>
            <a:r>
              <a:rPr lang="en-US" sz="2400" err="1" smtClean="0">
                <a:latin typeface="Times New Roman" panose="02020603050405020304" pitchFamily="18" charset="0"/>
                <a:cs typeface="Times New Roman" panose="02020603050405020304" pitchFamily="18" charset="0"/>
              </a:rPr>
              <a:t>trỏ</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chuột</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vào</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biểu</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tượng</a:t>
            </a:r>
            <a:r>
              <a:rPr lang="en-US" sz="2400" smtClean="0">
                <a:latin typeface="Times New Roman" panose="02020603050405020304" pitchFamily="18" charset="0"/>
                <a:cs typeface="Times New Roman" panose="02020603050405020304" pitchFamily="18" charset="0"/>
              </a:rPr>
              <a:t>                    </a:t>
            </a:r>
          </a:p>
          <a:p>
            <a:pPr lvl="0" algn="just">
              <a:lnSpc>
                <a:spcPct val="150000"/>
              </a:lnSpc>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a:t>
            </a:r>
            <a:r>
              <a:rPr lang="en-US" sz="2400" err="1" smtClean="0">
                <a:latin typeface="Times New Roman" panose="02020603050405020304" pitchFamily="18" charset="0"/>
                <a:cs typeface="Times New Roman" panose="02020603050405020304" pitchFamily="18" charset="0"/>
              </a:rPr>
              <a:t>ác</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ứng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dụng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của</a:t>
            </a:r>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G</a:t>
            </a:r>
            <a:r>
              <a:rPr lang="en-US" sz="2400" smtClean="0">
                <a:latin typeface="Times New Roman" panose="02020603050405020304" pitchFamily="18" charset="0"/>
                <a:cs typeface="Times New Roman" panose="02020603050405020304" pitchFamily="18" charset="0"/>
              </a:rPr>
              <a:t>oogle” </a:t>
            </a:r>
            <a:r>
              <a:rPr lang="en-US" sz="2400" err="1" smtClean="0">
                <a:latin typeface="Times New Roman" panose="02020603050405020304" pitchFamily="18" charset="0"/>
                <a:cs typeface="Times New Roman" panose="02020603050405020304" pitchFamily="18" charset="0"/>
              </a:rPr>
              <a:t>phía</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trên</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bên</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phải</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của</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màn</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hình</a:t>
            </a:r>
            <a:r>
              <a:rPr lang="en-US" sz="240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và</a:t>
            </a:r>
            <a:r>
              <a:rPr lang="en-US" sz="2400" smtClean="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a:t>
            </a:r>
            <a:r>
              <a:rPr lang="en-US" sz="2400" err="1" smtClean="0">
                <a:latin typeface="Times New Roman" panose="02020603050405020304" pitchFamily="18" charset="0"/>
                <a:cs typeface="Times New Roman" panose="02020603050405020304" pitchFamily="18" charset="0"/>
              </a:rPr>
              <a:t>ích</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vào</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biểu</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tượng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đó</a:t>
            </a:r>
            <a:r>
              <a:rPr lang="en-US" sz="2400" smtClean="0">
                <a:latin typeface="Times New Roman" panose="02020603050405020304" pitchFamily="18" charset="0"/>
                <a:cs typeface="Times New Roman" panose="02020603050405020304" pitchFamily="18" charset="0"/>
              </a:rPr>
              <a:t>.</a:t>
            </a:r>
          </a:p>
          <a:p>
            <a:pPr lvl="0" algn="just">
              <a:lnSpc>
                <a:spcPct val="150000"/>
              </a:lnSpc>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2</a:t>
            </a:r>
            <a:r>
              <a:rPr lang="en-US" sz="2400" smtClean="0">
                <a:latin typeface="Times New Roman" panose="02020603050405020304" pitchFamily="18" charset="0"/>
                <a:cs typeface="Times New Roman" panose="02020603050405020304" pitchFamily="18" charset="0"/>
              </a:rPr>
              <a:t> - </a:t>
            </a:r>
            <a:r>
              <a:rPr lang="en-US" sz="2400" err="1" smtClean="0">
                <a:latin typeface="Times New Roman" panose="02020603050405020304" pitchFamily="18" charset="0"/>
                <a:cs typeface="Times New Roman" panose="02020603050405020304" pitchFamily="18" charset="0"/>
              </a:rPr>
              <a:t>Kích</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chuột</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chọn</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vào</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biểu</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tượng</a:t>
            </a:r>
            <a:r>
              <a:rPr lang="en-US" sz="2400" smtClean="0">
                <a:latin typeface="Times New Roman" panose="02020603050405020304" pitchFamily="18" charset="0"/>
                <a:cs typeface="Times New Roman" panose="02020603050405020304" pitchFamily="18" charset="0"/>
              </a:rPr>
              <a:t>                     </a:t>
            </a:r>
          </a:p>
          <a:p>
            <a:pPr lvl="0" algn="just">
              <a:lnSpc>
                <a:spcPct val="150000"/>
              </a:lnSpc>
            </a:pP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Trang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tính</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trong</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cửa</a:t>
            </a:r>
            <a:r>
              <a:rPr lang="en-US" sz="2400" smtClean="0">
                <a:latin typeface="Times New Roman" panose="02020603050405020304" pitchFamily="18" charset="0"/>
                <a:cs typeface="Times New Roman" panose="02020603050405020304" pitchFamily="18" charset="0"/>
              </a:rPr>
              <a:t> </a:t>
            </a:r>
            <a:r>
              <a:rPr lang="en-US" sz="2400" err="1" smtClean="0">
                <a:latin typeface="Times New Roman" panose="02020603050405020304" pitchFamily="18" charset="0"/>
                <a:cs typeface="Times New Roman" panose="02020603050405020304" pitchFamily="18" charset="0"/>
              </a:rPr>
              <a:t>sổ</a:t>
            </a:r>
            <a:r>
              <a:rPr lang="en-US" sz="2400" smtClean="0">
                <a:latin typeface="Times New Roman" panose="02020603050405020304" pitchFamily="18" charset="0"/>
                <a:cs typeface="Times New Roman" panose="02020603050405020304" pitchFamily="18" charset="0"/>
              </a:rPr>
              <a:t>.</a:t>
            </a:r>
          </a:p>
          <a:p>
            <a:pPr lvl="0" algn="just"/>
            <a:endParaRPr lang="en-US" sz="2400" smtClean="0">
              <a:latin typeface="Times New Roman" panose="02020603050405020304" pitchFamily="18" charset="0"/>
              <a:cs typeface="Times New Roman" panose="02020603050405020304" pitchFamily="18" charset="0"/>
            </a:endParaRPr>
          </a:p>
        </p:txBody>
      </p:sp>
      <p:sp>
        <p:nvSpPr>
          <p:cNvPr id="5" name="Oval 4"/>
          <p:cNvSpPr/>
          <p:nvPr/>
        </p:nvSpPr>
        <p:spPr>
          <a:xfrm>
            <a:off x="6934200" y="2215961"/>
            <a:ext cx="457200" cy="451039"/>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cxnSp>
        <p:nvCxnSpPr>
          <p:cNvPr id="8" name="Straight Arrow Connector 7"/>
          <p:cNvCxnSpPr/>
          <p:nvPr/>
        </p:nvCxnSpPr>
        <p:spPr>
          <a:xfrm flipV="1">
            <a:off x="5301941" y="2546278"/>
            <a:ext cx="1632259" cy="108950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5301941" y="4385788"/>
            <a:ext cx="2699059" cy="69863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5" name="Oval 14"/>
          <p:cNvSpPr/>
          <p:nvPr/>
        </p:nvSpPr>
        <p:spPr>
          <a:xfrm>
            <a:off x="8001000" y="3818950"/>
            <a:ext cx="990600" cy="90545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noFill/>
            </a:endParaRPr>
          </a:p>
        </p:txBody>
      </p:sp>
      <p:sp>
        <p:nvSpPr>
          <p:cNvPr id="23" name="TextBox 22"/>
          <p:cNvSpPr txBox="1"/>
          <p:nvPr/>
        </p:nvSpPr>
        <p:spPr>
          <a:xfrm>
            <a:off x="5014497" y="3416112"/>
            <a:ext cx="351036"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998050" y="4877581"/>
            <a:ext cx="351036"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2</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716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1.1. </a:t>
            </a:r>
            <a:r>
              <a:rPr lang="en-US" sz="2400" b="1" err="1" smtClean="0">
                <a:solidFill>
                  <a:srgbClr val="C00000"/>
                </a:solidFill>
                <a:latin typeface="Times New Roman" panose="02020603050405020304" pitchFamily="18" charset="0"/>
                <a:cs typeface="Times New Roman" panose="02020603050405020304" pitchFamily="18" charset="0"/>
              </a:rPr>
              <a:t>Truy</a:t>
            </a:r>
            <a:r>
              <a:rPr lang="en-US" sz="2400" b="1" smtClean="0">
                <a:solidFill>
                  <a:srgbClr val="C00000"/>
                </a:solidFill>
                <a:latin typeface="Times New Roman" panose="02020603050405020304" pitchFamily="18" charset="0"/>
                <a:cs typeface="Times New Roman" panose="02020603050405020304" pitchFamily="18" charset="0"/>
              </a:rPr>
              <a:t> </a:t>
            </a:r>
            <a:r>
              <a:rPr lang="en-US" sz="2400" b="1" err="1" smtClean="0">
                <a:solidFill>
                  <a:srgbClr val="C00000"/>
                </a:solidFill>
                <a:latin typeface="Times New Roman" panose="02020603050405020304" pitchFamily="18" charset="0"/>
                <a:cs typeface="Times New Roman" panose="02020603050405020304" pitchFamily="18" charset="0"/>
              </a:rPr>
              <a:t>cập</a:t>
            </a:r>
            <a:r>
              <a:rPr lang="en-US" sz="2400" b="1">
                <a:solidFill>
                  <a:srgbClr val="C00000"/>
                </a:solidFill>
                <a:latin typeface="Times New Roman" panose="02020603050405020304" pitchFamily="18" charset="0"/>
                <a:cs typeface="Times New Roman" panose="02020603050405020304" pitchFamily="18" charset="0"/>
              </a:rPr>
              <a:t> </a:t>
            </a:r>
            <a:r>
              <a:rPr lang="en-US" sz="2400" b="1" err="1" smtClean="0">
                <a:solidFill>
                  <a:srgbClr val="C00000"/>
                </a:solidFill>
                <a:latin typeface="Times New Roman" panose="02020603050405020304" pitchFamily="18" charset="0"/>
                <a:cs typeface="Times New Roman" panose="02020603050405020304" pitchFamily="18" charset="0"/>
              </a:rPr>
              <a:t>ứng</a:t>
            </a:r>
            <a:r>
              <a:rPr lang="en-US" sz="2400" b="1" smtClean="0">
                <a:solidFill>
                  <a:srgbClr val="C00000"/>
                </a:solidFill>
                <a:latin typeface="Times New Roman" panose="02020603050405020304" pitchFamily="18" charset="0"/>
                <a:cs typeface="Times New Roman" panose="02020603050405020304" pitchFamily="18" charset="0"/>
              </a:rPr>
              <a:t> </a:t>
            </a:r>
            <a:r>
              <a:rPr lang="en-US" sz="2400" b="1" err="1" smtClean="0">
                <a:solidFill>
                  <a:srgbClr val="C00000"/>
                </a:solidFill>
                <a:latin typeface="Times New Roman" panose="02020603050405020304" pitchFamily="18" charset="0"/>
                <a:cs typeface="Times New Roman" panose="02020603050405020304" pitchFamily="18" charset="0"/>
              </a:rPr>
              <a:t>dụng</a:t>
            </a:r>
            <a:r>
              <a:rPr lang="en-US" sz="2400" b="1" smtClean="0">
                <a:solidFill>
                  <a:srgbClr val="C00000"/>
                </a:solidFill>
                <a:latin typeface="Times New Roman" panose="02020603050405020304" pitchFamily="18" charset="0"/>
                <a:cs typeface="Times New Roman" panose="02020603050405020304" pitchFamily="18" charset="0"/>
              </a:rPr>
              <a:t> Google </a:t>
            </a:r>
            <a:r>
              <a:rPr lang="en-US" sz="2400" b="1" err="1" smtClean="0">
                <a:solidFill>
                  <a:srgbClr val="C00000"/>
                </a:solidFill>
                <a:latin typeface="Times New Roman" panose="02020603050405020304" pitchFamily="18" charset="0"/>
                <a:cs typeface="Times New Roman" panose="02020603050405020304" pitchFamily="18" charset="0"/>
              </a:rPr>
              <a:t>Trang</a:t>
            </a:r>
            <a:r>
              <a:rPr lang="en-US" sz="2400" b="1" smtClean="0">
                <a:solidFill>
                  <a:srgbClr val="C00000"/>
                </a:solidFill>
                <a:latin typeface="Times New Roman" panose="02020603050405020304" pitchFamily="18" charset="0"/>
                <a:cs typeface="Times New Roman" panose="02020603050405020304" pitchFamily="18" charset="0"/>
              </a:rPr>
              <a:t>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4998050" y="4877581"/>
            <a:ext cx="351036"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2</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5" y="1929884"/>
            <a:ext cx="9128051" cy="4933036"/>
          </a:xfrm>
          <a:prstGeom prst="rect">
            <a:avLst/>
          </a:prstGeom>
        </p:spPr>
      </p:pic>
      <p:sp>
        <p:nvSpPr>
          <p:cNvPr id="12" name="Rectangle 11"/>
          <p:cNvSpPr/>
          <p:nvPr/>
        </p:nvSpPr>
        <p:spPr>
          <a:xfrm>
            <a:off x="442497" y="1244788"/>
            <a:ext cx="8679606" cy="369332"/>
          </a:xfrm>
          <a:prstGeom prst="rect">
            <a:avLst/>
          </a:prstGeom>
        </p:spPr>
        <p:txBody>
          <a:bodyPr wrap="square">
            <a:spAutoFit/>
          </a:bodyPr>
          <a:lstStyle/>
          <a:p>
            <a:pPr lvl="0" algn="just"/>
            <a:r>
              <a:rPr lang="en-US">
                <a:latin typeface="Times New Roman" panose="02020603050405020304" pitchFamily="18" charset="0"/>
                <a:cs typeface="Times New Roman" panose="02020603050405020304" pitchFamily="18" charset="0"/>
              </a:rPr>
              <a:t>+ </a:t>
            </a:r>
            <a:r>
              <a:rPr lang="en-US" b="1">
                <a:solidFill>
                  <a:srgbClr val="FF0000"/>
                </a:solidFill>
                <a:latin typeface="Times New Roman" panose="02020603050405020304" pitchFamily="18" charset="0"/>
                <a:cs typeface="Times New Roman" panose="02020603050405020304" pitchFamily="18" charset="0"/>
              </a:rPr>
              <a:t>3</a:t>
            </a:r>
            <a:r>
              <a:rPr lang="en-US">
                <a:latin typeface="Times New Roman" panose="02020603050405020304" pitchFamily="18" charset="0"/>
                <a:cs typeface="Times New Roman" panose="02020603050405020304" pitchFamily="18" charset="0"/>
              </a:rPr>
              <a:t> - Chon File trang tính “</a:t>
            </a:r>
            <a:r>
              <a:rPr lang="en-US">
                <a:solidFill>
                  <a:srgbClr val="FF0000"/>
                </a:solidFill>
                <a:latin typeface="Times New Roman" panose="02020603050405020304" pitchFamily="18" charset="0"/>
                <a:cs typeface="Times New Roman" panose="02020603050405020304" pitchFamily="18" charset="0"/>
              </a:rPr>
              <a:t>SV/HV đăng ký sử dụng phòng thí nghiệm</a:t>
            </a:r>
            <a:r>
              <a:rPr lang="en-US">
                <a:latin typeface="Times New Roman" panose="02020603050405020304" pitchFamily="18" charset="0"/>
                <a:cs typeface="Times New Roman" panose="02020603050405020304" pitchFamily="18" charset="0"/>
              </a:rPr>
              <a:t>”.</a:t>
            </a:r>
          </a:p>
        </p:txBody>
      </p:sp>
      <p:sp>
        <p:nvSpPr>
          <p:cNvPr id="16" name="Oval 15"/>
          <p:cNvSpPr/>
          <p:nvPr/>
        </p:nvSpPr>
        <p:spPr>
          <a:xfrm>
            <a:off x="1018673" y="4724399"/>
            <a:ext cx="2867527" cy="4758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762000" y="1600200"/>
            <a:ext cx="1219200" cy="31241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61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646331"/>
          </a:xfrm>
          <a:prstGeom prst="rect">
            <a:avLst/>
          </a:prstGeom>
        </p:spPr>
        <p:txBody>
          <a:bodyPr wrap="square">
            <a:spAutoFit/>
          </a:bodyPr>
          <a:lstStyle/>
          <a:p>
            <a:pPr lvl="0" algn="just"/>
            <a:r>
              <a:rPr lang="en-US" b="1" smtClean="0">
                <a:latin typeface="Times New Roman" panose="02020603050405020304" pitchFamily="18" charset="0"/>
                <a:cs typeface="Times New Roman" panose="02020603050405020304" pitchFamily="18" charset="0"/>
              </a:rPr>
              <a:t>1.2.1. Chọn trang khu vực phòng thí nghiệm mình phụ trách:</a:t>
            </a:r>
          </a:p>
          <a:p>
            <a:pPr lvl="0" algn="just"/>
            <a:r>
              <a:rPr lang="en-US" smtClean="0">
                <a:latin typeface="Times New Roman" panose="02020603050405020304" pitchFamily="18" charset="0"/>
                <a:cs typeface="Times New Roman" panose="02020603050405020304" pitchFamily="18" charset="0"/>
              </a:rPr>
              <a:t>- </a:t>
            </a:r>
            <a:r>
              <a:rPr lang="en-US" smtClean="0">
                <a:solidFill>
                  <a:srgbClr val="FF0000"/>
                </a:solidFill>
                <a:latin typeface="Times New Roman" panose="02020603050405020304" pitchFamily="18" charset="0"/>
                <a:cs typeface="Times New Roman" panose="02020603050405020304" pitchFamily="18" charset="0"/>
              </a:rPr>
              <a:t>Cách 1</a:t>
            </a:r>
            <a:r>
              <a:rPr lang="en-US" smtClean="0">
                <a:latin typeface="Times New Roman" panose="02020603050405020304" pitchFamily="18" charset="0"/>
                <a:cs typeface="Times New Roman" panose="02020603050405020304" pitchFamily="18" charset="0"/>
              </a:rPr>
              <a:t>: Kích chọn trực tiếp</a:t>
            </a:r>
            <a:endParaRPr lang="en-US">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7" y="1957513"/>
            <a:ext cx="9144000" cy="4900487"/>
          </a:xfrm>
          <a:prstGeom prst="rect">
            <a:avLst/>
          </a:prstGeom>
        </p:spPr>
      </p:pic>
      <p:sp>
        <p:nvSpPr>
          <p:cNvPr id="4" name="Oval 3"/>
          <p:cNvSpPr/>
          <p:nvPr/>
        </p:nvSpPr>
        <p:spPr>
          <a:xfrm>
            <a:off x="5867400" y="6477000"/>
            <a:ext cx="914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295400" y="1891119"/>
            <a:ext cx="4724400" cy="4585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1750361"/>
            <a:ext cx="609600" cy="523220"/>
          </a:xfrm>
          <a:prstGeom prst="rect">
            <a:avLst/>
          </a:prstGeom>
          <a:noFill/>
          <a:ln>
            <a:no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4</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647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646331"/>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1.2.1.</a:t>
            </a:r>
            <a:r>
              <a:rPr lang="en-US" b="1" smtClean="0">
                <a:latin typeface="Times New Roman" panose="02020603050405020304" pitchFamily="18" charset="0"/>
                <a:cs typeface="Times New Roman" panose="02020603050405020304" pitchFamily="18" charset="0"/>
              </a:rPr>
              <a:t> Chọn trang khu vực phòng thí nghiệm mình phụ trách:</a:t>
            </a:r>
          </a:p>
          <a:p>
            <a:pPr lvl="0" algn="just"/>
            <a:r>
              <a:rPr lang="en-US" smtClean="0">
                <a:solidFill>
                  <a:srgbClr val="FF0000"/>
                </a:solidFill>
                <a:latin typeface="Times New Roman" panose="02020603050405020304" pitchFamily="18" charset="0"/>
                <a:cs typeface="Times New Roman" panose="02020603050405020304" pitchFamily="18" charset="0"/>
              </a:rPr>
              <a:t>- Cách 2</a:t>
            </a:r>
            <a:r>
              <a:rPr lang="en-US" smtClean="0">
                <a:latin typeface="Times New Roman" panose="02020603050405020304" pitchFamily="18" charset="0"/>
                <a:cs typeface="Times New Roman" panose="02020603050405020304" pitchFamily="18" charset="0"/>
              </a:rPr>
              <a:t>: Hiện cửa sổ và kích chọn</a:t>
            </a:r>
            <a:endParaRPr lang="en-US">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6889"/>
            <a:ext cx="9144000" cy="4840152"/>
          </a:xfrm>
          <a:prstGeom prst="rect">
            <a:avLst/>
          </a:prstGeom>
        </p:spPr>
      </p:pic>
      <p:sp>
        <p:nvSpPr>
          <p:cNvPr id="5" name="Oval 4"/>
          <p:cNvSpPr/>
          <p:nvPr/>
        </p:nvSpPr>
        <p:spPr>
          <a:xfrm>
            <a:off x="304800" y="6559821"/>
            <a:ext cx="381000" cy="2981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5300" y="5778975"/>
            <a:ext cx="1028700" cy="240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685800" y="5778975"/>
            <a:ext cx="2362200" cy="9522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295400" y="4735216"/>
            <a:ext cx="762000" cy="10074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46766" y="4326965"/>
            <a:ext cx="696433"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4.2</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080783" y="5376167"/>
            <a:ext cx="696433"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4.1</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911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1754326"/>
          </a:xfrm>
          <a:prstGeom prst="rect">
            <a:avLst/>
          </a:prstGeom>
        </p:spPr>
        <p:txBody>
          <a:bodyPr wrap="square">
            <a:spAutoFit/>
          </a:bodyPr>
          <a:lstStyle/>
          <a:p>
            <a:pPr lvl="0" algn="just"/>
            <a:r>
              <a:rPr lang="en-US" b="1" smtClean="0">
                <a:latin typeface="Times New Roman" panose="02020603050405020304" pitchFamily="18" charset="0"/>
                <a:cs typeface="Times New Roman" panose="02020603050405020304" pitchFamily="18" charset="0"/>
              </a:rPr>
              <a:t>1.2.2. Chia sẻ:</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5</a:t>
            </a:r>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a:t>
            </a:r>
            <a:r>
              <a:rPr lang="en-US" smtClean="0">
                <a:latin typeface="Times New Roman" panose="02020603050405020304" pitchFamily="18" charset="0"/>
                <a:cs typeface="Times New Roman" panose="02020603050405020304" pitchFamily="18" charset="0"/>
              </a:rPr>
              <a:t> Kích vào biểu tượng                   “Chia sẻ” phía trên góc bên phải màn hình.</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6</a:t>
            </a:r>
            <a:r>
              <a:rPr lang="en-US" smtClean="0">
                <a:latin typeface="Times New Roman" panose="02020603050405020304" pitchFamily="18" charset="0"/>
                <a:cs typeface="Times New Roman" panose="02020603050405020304" pitchFamily="18" charset="0"/>
              </a:rPr>
              <a:t> – Nhập Email cho Sinh viên/Học viên đăng ký sử dụng phòng thí nghiệm (có thể nhập để chia sẻ tới 1 hoặc nhiều SV/HV).</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7</a:t>
            </a:r>
            <a:r>
              <a:rPr lang="en-US" smtClean="0">
                <a:latin typeface="Times New Roman" panose="02020603050405020304" pitchFamily="18" charset="0"/>
                <a:cs typeface="Times New Roman" panose="02020603050405020304" pitchFamily="18" charset="0"/>
              </a:rPr>
              <a:t> – Hoàn tất chia sẻ: Kích chuột biểu tượng </a:t>
            </a:r>
          </a:p>
          <a:p>
            <a:pPr marL="285750" lvl="0" indent="-285750" algn="just">
              <a:buFontTx/>
              <a:buChar char="-"/>
            </a:pPr>
            <a:endParaRPr lang="en-US"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447800"/>
            <a:ext cx="923925" cy="4000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56912"/>
            <a:ext cx="9144000" cy="4128416"/>
          </a:xfrm>
          <a:prstGeom prst="rect">
            <a:avLst/>
          </a:prstGeom>
        </p:spPr>
      </p:pic>
      <p:sp>
        <p:nvSpPr>
          <p:cNvPr id="6" name="Oval 5"/>
          <p:cNvSpPr/>
          <p:nvPr/>
        </p:nvSpPr>
        <p:spPr>
          <a:xfrm>
            <a:off x="7924800" y="3085983"/>
            <a:ext cx="914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260897" y="2749567"/>
            <a:ext cx="7620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62600" y="3434417"/>
            <a:ext cx="6858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6</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19" name="Oval 18"/>
          <p:cNvSpPr/>
          <p:nvPr/>
        </p:nvSpPr>
        <p:spPr>
          <a:xfrm>
            <a:off x="2682333" y="3810000"/>
            <a:ext cx="1365792"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4053392" y="3696027"/>
            <a:ext cx="1509208" cy="329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08037" y="2394566"/>
            <a:ext cx="6858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5</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4" name="Oval 23"/>
          <p:cNvSpPr/>
          <p:nvPr/>
        </p:nvSpPr>
        <p:spPr>
          <a:xfrm>
            <a:off x="5638800" y="5259622"/>
            <a:ext cx="914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4876800" y="5133789"/>
            <a:ext cx="76200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22844" y="4801069"/>
            <a:ext cx="6858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7</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286000"/>
            <a:ext cx="914400" cy="502920"/>
          </a:xfrm>
          <a:prstGeom prst="rect">
            <a:avLst/>
          </a:prstGeom>
        </p:spPr>
      </p:pic>
    </p:spTree>
    <p:extLst>
      <p:ext uri="{BB962C8B-B14F-4D97-AF65-F5344CB8AC3E}">
        <p14:creationId xmlns:p14="http://schemas.microsoft.com/office/powerpoint/2010/main" val="3158161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923330"/>
          </a:xfrm>
          <a:prstGeom prst="rect">
            <a:avLst/>
          </a:prstGeom>
        </p:spPr>
        <p:txBody>
          <a:bodyPr wrap="square">
            <a:spAutoFit/>
          </a:bodyPr>
          <a:lstStyle/>
          <a:p>
            <a:pPr lvl="0" algn="just"/>
            <a:r>
              <a:rPr lang="en-US" b="1" smtClean="0">
                <a:latin typeface="Times New Roman" panose="02020603050405020304" pitchFamily="18" charset="0"/>
                <a:cs typeface="Times New Roman" panose="02020603050405020304" pitchFamily="18" charset="0"/>
              </a:rPr>
              <a:t>1.2.3. Quản lý và cấp quyền chỉnh sửa nội dung thông tin đăng ký:</a:t>
            </a:r>
          </a:p>
          <a:p>
            <a:pPr marL="28575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8</a:t>
            </a:r>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 Kích chuột vào “</a:t>
            </a:r>
            <a:r>
              <a:rPr lang="en-US">
                <a:solidFill>
                  <a:srgbClr val="FF0000"/>
                </a:solidFill>
                <a:latin typeface="Times New Roman" panose="02020603050405020304" pitchFamily="18" charset="0"/>
                <a:cs typeface="Times New Roman" panose="02020603050405020304" pitchFamily="18" charset="0"/>
              </a:rPr>
              <a:t>Công cụ</a:t>
            </a:r>
            <a:r>
              <a:rPr lang="en-US">
                <a:latin typeface="Times New Roman" panose="02020603050405020304" pitchFamily="18" charset="0"/>
                <a:cs typeface="Times New Roman" panose="02020603050405020304" pitchFamily="18" charset="0"/>
              </a:rPr>
              <a:t>” trên thanh tiêu đề</a:t>
            </a:r>
            <a:r>
              <a:rPr lang="en-US" smtClean="0">
                <a:latin typeface="Times New Roman" panose="02020603050405020304" pitchFamily="18" charset="0"/>
                <a:cs typeface="Times New Roman" panose="02020603050405020304" pitchFamily="18" charset="0"/>
              </a:rPr>
              <a:t>.</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9</a:t>
            </a:r>
            <a:r>
              <a:rPr lang="en-US" smtClean="0">
                <a:latin typeface="Times New Roman" panose="02020603050405020304" pitchFamily="18" charset="0"/>
                <a:cs typeface="Times New Roman" panose="02020603050405020304" pitchFamily="18" charset="0"/>
              </a:rPr>
              <a:t> – Kích chuột chon vào “</a:t>
            </a:r>
            <a:r>
              <a:rPr lang="en-US" smtClean="0">
                <a:solidFill>
                  <a:srgbClr val="FF0000"/>
                </a:solidFill>
                <a:latin typeface="Times New Roman" panose="02020603050405020304" pitchFamily="18" charset="0"/>
                <a:cs typeface="Times New Roman" panose="02020603050405020304" pitchFamily="18" charset="0"/>
              </a:rPr>
              <a:t>Bảo vệ trang tính</a:t>
            </a:r>
            <a:r>
              <a:rPr lang="en-US" smtClean="0">
                <a:latin typeface="Times New Roman" panose="02020603050405020304" pitchFamily="18" charset="0"/>
                <a:cs typeface="Times New Roman" panose="02020603050405020304" pitchFamily="18" charset="0"/>
              </a:rPr>
              <a:t>” trong cửa sổ.</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8118"/>
            <a:ext cx="9144000" cy="4673933"/>
          </a:xfrm>
          <a:prstGeom prst="rect">
            <a:avLst/>
          </a:prstGeom>
        </p:spPr>
      </p:pic>
      <p:sp>
        <p:nvSpPr>
          <p:cNvPr id="5" name="Oval 4"/>
          <p:cNvSpPr/>
          <p:nvPr/>
        </p:nvSpPr>
        <p:spPr>
          <a:xfrm>
            <a:off x="1981200" y="2710905"/>
            <a:ext cx="457200" cy="250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49548" y="4412512"/>
            <a:ext cx="822251" cy="2669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2438400" y="2514600"/>
            <a:ext cx="1066800" cy="196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971799" y="4287117"/>
            <a:ext cx="1066800" cy="196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05199" y="2200090"/>
            <a:ext cx="5334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8</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4026663" y="4022768"/>
            <a:ext cx="5334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9</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664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923330"/>
          </a:xfrm>
          <a:prstGeom prst="rect">
            <a:avLst/>
          </a:prstGeom>
        </p:spPr>
        <p:txBody>
          <a:bodyPr wrap="square">
            <a:spAutoFit/>
          </a:bodyPr>
          <a:lstStyle/>
          <a:p>
            <a:pPr lvl="0" algn="just"/>
            <a:r>
              <a:rPr lang="en-US" b="1" smtClean="0">
                <a:latin typeface="Times New Roman" panose="02020603050405020304" pitchFamily="18" charset="0"/>
                <a:cs typeface="Times New Roman" panose="02020603050405020304" pitchFamily="18" charset="0"/>
              </a:rPr>
              <a:t>1.2.3. Quản lý và cấp quyền chỉnh sửa nội dung thông tin đăng ký:</a:t>
            </a:r>
          </a:p>
          <a:p>
            <a:pPr marL="28575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10 </a:t>
            </a:r>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Kích chuột vào </a:t>
            </a:r>
            <a:r>
              <a:rPr lang="en-US" smtClean="0">
                <a:latin typeface="Times New Roman" panose="02020603050405020304" pitchFamily="18" charset="0"/>
                <a:cs typeface="Times New Roman" panose="02020603050405020304" pitchFamily="18" charset="0"/>
              </a:rPr>
              <a:t>chọn “</a:t>
            </a:r>
            <a:r>
              <a:rPr lang="en-US" smtClean="0">
                <a:solidFill>
                  <a:srgbClr val="FF0000"/>
                </a:solidFill>
                <a:latin typeface="Times New Roman" panose="02020603050405020304" pitchFamily="18" charset="0"/>
                <a:cs typeface="Times New Roman" panose="02020603050405020304" pitchFamily="18" charset="0"/>
              </a:rPr>
              <a:t>Dải ô</a:t>
            </a:r>
            <a:r>
              <a:rPr lang="en-US" smtClean="0">
                <a:latin typeface="Times New Roman" panose="02020603050405020304" pitchFamily="18" charset="0"/>
                <a:cs typeface="Times New Roman" panose="02020603050405020304" pitchFamily="18" charset="0"/>
              </a:rPr>
              <a:t>”.</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11</a:t>
            </a:r>
            <a:r>
              <a:rPr lang="en-US" smtClean="0">
                <a:latin typeface="Times New Roman" panose="02020603050405020304" pitchFamily="18" charset="0"/>
                <a:cs typeface="Times New Roman" panose="02020603050405020304" pitchFamily="18" charset="0"/>
              </a:rPr>
              <a:t> – Kích chuột chon vào biểu tượng           “</a:t>
            </a:r>
            <a:r>
              <a:rPr lang="en-US" smtClean="0">
                <a:solidFill>
                  <a:srgbClr val="FF0000"/>
                </a:solidFill>
                <a:latin typeface="Times New Roman" panose="02020603050405020304" pitchFamily="18" charset="0"/>
                <a:cs typeface="Times New Roman" panose="02020603050405020304" pitchFamily="18" charset="0"/>
              </a:rPr>
              <a:t>Chọn dải dữ liệu</a:t>
            </a:r>
            <a:r>
              <a:rPr lang="en-US" smtClean="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543" y="1660849"/>
            <a:ext cx="526057" cy="5072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38400"/>
            <a:ext cx="9144000" cy="4419600"/>
          </a:xfrm>
          <a:prstGeom prst="rect">
            <a:avLst/>
          </a:prstGeom>
        </p:spPr>
      </p:pic>
      <p:sp>
        <p:nvSpPr>
          <p:cNvPr id="15" name="Oval 14"/>
          <p:cNvSpPr/>
          <p:nvPr/>
        </p:nvSpPr>
        <p:spPr>
          <a:xfrm>
            <a:off x="6419641" y="4287118"/>
            <a:ext cx="822251" cy="437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5" idx="1"/>
          </p:cNvCxnSpPr>
          <p:nvPr/>
        </p:nvCxnSpPr>
        <p:spPr>
          <a:xfrm>
            <a:off x="5715000" y="3657600"/>
            <a:ext cx="825057" cy="693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81600" y="3310937"/>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10</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2" name="Oval 21"/>
          <p:cNvSpPr/>
          <p:nvPr/>
        </p:nvSpPr>
        <p:spPr>
          <a:xfrm>
            <a:off x="7848600" y="4724400"/>
            <a:ext cx="1202781"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7620000" y="4004378"/>
            <a:ext cx="641128" cy="693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39000" y="3572547"/>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11</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548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46" y="781841"/>
            <a:ext cx="8982635" cy="461665"/>
          </a:xfrm>
          <a:prstGeom prst="rect">
            <a:avLst/>
          </a:prstGeom>
          <a:noFill/>
        </p:spPr>
        <p:txBody>
          <a:bodyPr wrap="square" rtlCol="0">
            <a:spAutoFit/>
          </a:bodyPr>
          <a:lstStyle/>
          <a:p>
            <a:r>
              <a:rPr lang="en-US" sz="2400" b="1" smtClean="0">
                <a:solidFill>
                  <a:srgbClr val="C00000"/>
                </a:solidFill>
                <a:latin typeface="Times New Roman" panose="02020603050405020304" pitchFamily="18" charset="0"/>
                <a:cs typeface="Times New Roman" panose="02020603050405020304" pitchFamily="18" charset="0"/>
              </a:rPr>
              <a:t>1.2. Sử dụng và quản lý Trang </a:t>
            </a:r>
            <a:r>
              <a:rPr lang="en-US" sz="2400" b="1" err="1" smtClean="0">
                <a:solidFill>
                  <a:srgbClr val="C00000"/>
                </a:solidFill>
                <a:latin typeface="Times New Roman" panose="02020603050405020304" pitchFamily="18" charset="0"/>
                <a:cs typeface="Times New Roman" panose="02020603050405020304" pitchFamily="18" charset="0"/>
              </a:rPr>
              <a:t>tính</a:t>
            </a:r>
            <a:endParaRPr lang="vi-VN"/>
          </a:p>
        </p:txBody>
      </p:sp>
      <p:sp>
        <p:nvSpPr>
          <p:cNvPr id="10" name="Title 1"/>
          <p:cNvSpPr>
            <a:spLocks noGrp="1"/>
          </p:cNvSpPr>
          <p:nvPr>
            <p:ph type="ctrTitle"/>
          </p:nvPr>
        </p:nvSpPr>
        <p:spPr>
          <a:xfrm>
            <a:off x="-20803" y="104566"/>
            <a:ext cx="9144000" cy="596153"/>
          </a:xfrm>
        </p:spPr>
        <p:txBody>
          <a:bodyPr>
            <a:noAutofit/>
          </a:bodyPr>
          <a:lstStyle/>
          <a:p>
            <a:r>
              <a:rPr lang="vi-VN" sz="3200" b="1">
                <a:solidFill>
                  <a:srgbClr val="FF0000"/>
                </a:solidFill>
              </a:rPr>
              <a:t>Phần </a:t>
            </a:r>
            <a:r>
              <a:rPr lang="en-US" sz="3200" b="1">
                <a:solidFill>
                  <a:srgbClr val="FF0000"/>
                </a:solidFill>
              </a:rPr>
              <a:t>1</a:t>
            </a:r>
            <a:r>
              <a:rPr lang="vi-VN" sz="3200" b="1" smtClean="0">
                <a:solidFill>
                  <a:srgbClr val="FF0000"/>
                </a:solidFill>
              </a:rPr>
              <a:t> </a:t>
            </a:r>
            <a:r>
              <a:rPr lang="en-US" sz="3200" b="1" smtClean="0">
                <a:solidFill>
                  <a:srgbClr val="FF0000"/>
                </a:solidFill>
              </a:rPr>
              <a:t>: </a:t>
            </a:r>
            <a:r>
              <a:rPr lang="en-US" sz="3200" b="1" smtClean="0">
                <a:solidFill>
                  <a:srgbClr val="FF0000"/>
                </a:solidFill>
                <a:latin typeface="Times New Roman" panose="02020603050405020304" pitchFamily="18" charset="0"/>
                <a:cs typeface="Times New Roman" panose="02020603050405020304" pitchFamily="18" charset="0"/>
              </a:rPr>
              <a:t>ĐỐI VỚI CB QLPTN</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497" y="1244788"/>
            <a:ext cx="8679606" cy="923330"/>
          </a:xfrm>
          <a:prstGeom prst="rect">
            <a:avLst/>
          </a:prstGeom>
        </p:spPr>
        <p:txBody>
          <a:bodyPr wrap="square">
            <a:spAutoFit/>
          </a:bodyPr>
          <a:lstStyle/>
          <a:p>
            <a:pPr lvl="0" algn="just"/>
            <a:r>
              <a:rPr lang="en-US" b="1">
                <a:latin typeface="Times New Roman" panose="02020603050405020304" pitchFamily="18" charset="0"/>
                <a:cs typeface="Times New Roman" panose="02020603050405020304" pitchFamily="18" charset="0"/>
              </a:rPr>
              <a:t>1.2.3.</a:t>
            </a:r>
            <a:r>
              <a:rPr lang="en-US" b="1" smtClean="0">
                <a:latin typeface="Times New Roman" panose="02020603050405020304" pitchFamily="18" charset="0"/>
                <a:cs typeface="Times New Roman" panose="02020603050405020304" pitchFamily="18" charset="0"/>
              </a:rPr>
              <a:t> Quản lý và cấp quyền chỉnh sửa nội dung thông tin đăng ký:</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12</a:t>
            </a:r>
            <a:r>
              <a:rPr lang="en-US" smtClean="0">
                <a:latin typeface="Times New Roman" panose="02020603050405020304" pitchFamily="18" charset="0"/>
                <a:cs typeface="Times New Roman" panose="02020603050405020304" pitchFamily="18" charset="0"/>
              </a:rPr>
              <a:t> – Chọn khu vực muốn bảo vệ (Ví dụ: Kích chuột vào số           </a:t>
            </a:r>
            <a:r>
              <a:rPr lang="en-US" b="1" smtClean="0">
                <a:solidFill>
                  <a:srgbClr val="FF0000"/>
                </a:solidFill>
                <a:latin typeface="Times New Roman" panose="02020603050405020304" pitchFamily="18" charset="0"/>
                <a:cs typeface="Times New Roman" panose="02020603050405020304" pitchFamily="18" charset="0"/>
              </a:rPr>
              <a:t>6 </a:t>
            </a:r>
            <a:r>
              <a:rPr lang="en-US" smtClean="0">
                <a:latin typeface="Times New Roman" panose="02020603050405020304" pitchFamily="18" charset="0"/>
                <a:cs typeface="Times New Roman" panose="02020603050405020304" pitchFamily="18" charset="0"/>
              </a:rPr>
              <a:t>để bảo vệ dòng 6).</a:t>
            </a:r>
          </a:p>
          <a:p>
            <a:pPr marL="285750" lvl="0" indent="-285750" algn="just">
              <a:buFontTx/>
              <a:buChar char="-"/>
            </a:pPr>
            <a:r>
              <a:rPr lang="en-US" b="1" smtClean="0">
                <a:solidFill>
                  <a:srgbClr val="FF0000"/>
                </a:solidFill>
                <a:latin typeface="Times New Roman" panose="02020603050405020304" pitchFamily="18" charset="0"/>
                <a:cs typeface="Times New Roman" panose="02020603050405020304" pitchFamily="18" charset="0"/>
              </a:rPr>
              <a:t>13</a:t>
            </a:r>
            <a:r>
              <a:rPr lang="en-US" smtClean="0">
                <a:latin typeface="Times New Roman" panose="02020603050405020304" pitchFamily="18" charset="0"/>
                <a:cs typeface="Times New Roman" panose="02020603050405020304" pitchFamily="18" charset="0"/>
              </a:rPr>
              <a:t> – Kích               “</a:t>
            </a:r>
            <a:r>
              <a:rPr lang="en-US" b="1" smtClean="0">
                <a:solidFill>
                  <a:srgbClr val="FF0000"/>
                </a:solidFill>
                <a:latin typeface="Times New Roman" panose="02020603050405020304" pitchFamily="18" charset="0"/>
                <a:cs typeface="Times New Roman" panose="02020603050405020304" pitchFamily="18" charset="0"/>
              </a:rPr>
              <a:t>OK</a:t>
            </a:r>
            <a:r>
              <a:rPr lang="en-US" smtClean="0">
                <a:latin typeface="Times New Roman" panose="02020603050405020304" pitchFamily="18" charset="0"/>
                <a:cs typeface="Times New Roman" panose="02020603050405020304" pitchFamily="18" charset="0"/>
              </a:rPr>
              <a:t>”.</a:t>
            </a:r>
          </a:p>
        </p:txBody>
      </p:sp>
      <p:sp>
        <p:nvSpPr>
          <p:cNvPr id="15" name="Oval 14"/>
          <p:cNvSpPr/>
          <p:nvPr/>
        </p:nvSpPr>
        <p:spPr>
          <a:xfrm>
            <a:off x="6419641" y="4287118"/>
            <a:ext cx="822251" cy="437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5" idx="1"/>
          </p:cNvCxnSpPr>
          <p:nvPr/>
        </p:nvCxnSpPr>
        <p:spPr>
          <a:xfrm>
            <a:off x="5715000" y="3657600"/>
            <a:ext cx="825057" cy="693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81600" y="3310937"/>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10</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2" name="Oval 21"/>
          <p:cNvSpPr/>
          <p:nvPr/>
        </p:nvSpPr>
        <p:spPr>
          <a:xfrm>
            <a:off x="7848600" y="4724400"/>
            <a:ext cx="1202781"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7620000" y="4004378"/>
            <a:ext cx="641128" cy="693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39000" y="3572547"/>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11</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0"/>
            <a:ext cx="9144000" cy="4572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524000"/>
            <a:ext cx="408329" cy="2679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828800"/>
            <a:ext cx="777712" cy="339318"/>
          </a:xfrm>
          <a:prstGeom prst="rect">
            <a:avLst/>
          </a:prstGeom>
        </p:spPr>
      </p:pic>
      <p:sp>
        <p:nvSpPr>
          <p:cNvPr id="19" name="Oval 18"/>
          <p:cNvSpPr/>
          <p:nvPr/>
        </p:nvSpPr>
        <p:spPr>
          <a:xfrm>
            <a:off x="-59781" y="4221558"/>
            <a:ext cx="403019" cy="437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a:off x="324293" y="3502288"/>
            <a:ext cx="746235" cy="784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44464" y="3122796"/>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12</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4" name="Oval 23"/>
          <p:cNvSpPr/>
          <p:nvPr/>
        </p:nvSpPr>
        <p:spPr>
          <a:xfrm>
            <a:off x="7432420" y="3779804"/>
            <a:ext cx="628361" cy="6010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6911509" y="3151109"/>
            <a:ext cx="641128" cy="6935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39420" y="2704231"/>
            <a:ext cx="762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13</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63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1399</TotalTime>
  <Words>1175</Words>
  <Application>Microsoft Office PowerPoint</Application>
  <PresentationFormat>On-screen Show (4:3)</PresentationFormat>
  <Paragraphs>123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HƯỚNG DẪN ĐĂNG KÝ SỬ DỤNG PHÒNG THÍ NGHIỆM TRỰC TUYẾN TRÊN GOOGLE TRANG TÍNH</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1 : ĐỐI VỚI CB QLPTN</vt:lpstr>
      <vt:lpstr>Phần 2 : ĐỐI VỚI SINH VIÊN/HỌC VIÊN</vt:lpstr>
      <vt:lpstr>Phần 3 : TRÌNH TỰ ĐĂNG KÝ SỬ DỤNG PTN ĐỐI VỚI SINH VIÊN/HỌC VIÊN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TÊN BÁO CÁO</dc:title>
  <dc:creator>Hien Le Trong</dc:creator>
  <cp:lastModifiedBy>DOXUANLOC</cp:lastModifiedBy>
  <cp:revision>121</cp:revision>
  <dcterms:created xsi:type="dcterms:W3CDTF">2016-06-06T04:40:13Z</dcterms:created>
  <dcterms:modified xsi:type="dcterms:W3CDTF">2021-09-17T07:55:19Z</dcterms:modified>
</cp:coreProperties>
</file>